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632" r:id="rId4"/>
    <p:sldId id="624" r:id="rId5"/>
    <p:sldId id="629" r:id="rId6"/>
    <p:sldId id="630" r:id="rId7"/>
    <p:sldId id="633" r:id="rId8"/>
    <p:sldId id="627" r:id="rId9"/>
    <p:sldId id="628" r:id="rId10"/>
    <p:sldId id="634" r:id="rId11"/>
    <p:sldId id="620" r:id="rId12"/>
    <p:sldId id="259" r:id="rId13"/>
    <p:sldId id="295" r:id="rId14"/>
    <p:sldId id="296" r:id="rId15"/>
    <p:sldId id="297" r:id="rId16"/>
    <p:sldId id="261" r:id="rId17"/>
    <p:sldId id="300" r:id="rId18"/>
    <p:sldId id="280" r:id="rId19"/>
    <p:sldId id="281" r:id="rId20"/>
    <p:sldId id="282" r:id="rId21"/>
    <p:sldId id="283" r:id="rId22"/>
    <p:sldId id="284" r:id="rId23"/>
    <p:sldId id="285" r:id="rId24"/>
    <p:sldId id="286" r:id="rId25"/>
    <p:sldId id="287" r:id="rId26"/>
    <p:sldId id="288" r:id="rId27"/>
    <p:sldId id="289" r:id="rId28"/>
    <p:sldId id="263" r:id="rId29"/>
    <p:sldId id="264" r:id="rId30"/>
    <p:sldId id="272" r:id="rId31"/>
    <p:sldId id="278" r:id="rId32"/>
    <p:sldId id="265" r:id="rId33"/>
    <p:sldId id="266" r:id="rId34"/>
    <p:sldId id="267" r:id="rId35"/>
    <p:sldId id="268" r:id="rId36"/>
    <p:sldId id="269" r:id="rId37"/>
    <p:sldId id="270" r:id="rId38"/>
    <p:sldId id="271" r:id="rId39"/>
    <p:sldId id="276" r:id="rId40"/>
    <p:sldId id="277" r:id="rId41"/>
    <p:sldId id="273" r:id="rId42"/>
    <p:sldId id="274" r:id="rId43"/>
    <p:sldId id="292" r:id="rId44"/>
    <p:sldId id="299" r:id="rId45"/>
    <p:sldId id="1279" r:id="rId46"/>
    <p:sldId id="275" r:id="rId47"/>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5881" autoAdjust="0"/>
  </p:normalViewPr>
  <p:slideViewPr>
    <p:cSldViewPr snapToGrid="0">
      <p:cViewPr varScale="1">
        <p:scale>
          <a:sx n="62" d="100"/>
          <a:sy n="62" d="100"/>
        </p:scale>
        <p:origin x="1488" y="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9" d="100"/>
          <a:sy n="69" d="100"/>
        </p:scale>
        <p:origin x="1808"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hcs084vsnapf013\dch2\lhrp\shared\MCIR%20Data%20Studies\COVID\Data%20Report\Dose%20and%20Order%20Data\JAMA%20Code\figure1_20200808%20.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66613982768047"/>
          <c:y val="0.10341843158383009"/>
          <c:w val="0.75679731437518027"/>
          <c:h val="0.65566699031084241"/>
        </c:manualLayout>
      </c:layout>
      <c:barChart>
        <c:barDir val="bar"/>
        <c:grouping val="clustered"/>
        <c:varyColors val="0"/>
        <c:ser>
          <c:idx val="0"/>
          <c:order val="0"/>
          <c:tx>
            <c:strRef>
              <c:f>'Figure 1. Percent Change'!$B$2</c:f>
              <c:strCache>
                <c:ptCount val="1"/>
                <c:pt idx="0">
                  <c:v>Jan-20</c:v>
                </c:pt>
              </c:strCache>
            </c:strRef>
          </c:tx>
          <c:spPr>
            <a:solidFill>
              <a:schemeClr val="accent1"/>
            </a:solidFill>
            <a:ln>
              <a:noFill/>
            </a:ln>
            <a:effectLst/>
          </c:spPr>
          <c:invertIfNegative val="0"/>
          <c:cat>
            <c:strRef>
              <c:f>'Figure 1. Percent Change'!$A$3:$A$7</c:f>
              <c:strCache>
                <c:ptCount val="5"/>
                <c:pt idx="0">
                  <c:v>0 through 1 years</c:v>
                </c:pt>
                <c:pt idx="1">
                  <c:v>2 through 8 years</c:v>
                </c:pt>
                <c:pt idx="2">
                  <c:v>9 through 18 years</c:v>
                </c:pt>
                <c:pt idx="3">
                  <c:v>19 through 105 years</c:v>
                </c:pt>
                <c:pt idx="4">
                  <c:v>0 through 105 years</c:v>
                </c:pt>
              </c:strCache>
            </c:strRef>
          </c:cat>
          <c:val>
            <c:numRef>
              <c:f>'Figure 1. Percent Change'!$B$3:$B$7</c:f>
              <c:numCache>
                <c:formatCode>General</c:formatCode>
                <c:ptCount val="5"/>
                <c:pt idx="0">
                  <c:v>3.4</c:v>
                </c:pt>
                <c:pt idx="1">
                  <c:v>1.1000000000000001</c:v>
                </c:pt>
                <c:pt idx="2">
                  <c:v>6.6</c:v>
                </c:pt>
                <c:pt idx="3">
                  <c:v>32.700000000000003</c:v>
                </c:pt>
                <c:pt idx="4">
                  <c:v>13.2</c:v>
                </c:pt>
              </c:numCache>
            </c:numRef>
          </c:val>
          <c:extLst>
            <c:ext xmlns:c16="http://schemas.microsoft.com/office/drawing/2014/chart" uri="{C3380CC4-5D6E-409C-BE32-E72D297353CC}">
              <c16:uniqueId val="{00000000-3A3D-4D76-94CC-1C35F6F37C04}"/>
            </c:ext>
          </c:extLst>
        </c:ser>
        <c:ser>
          <c:idx val="1"/>
          <c:order val="1"/>
          <c:tx>
            <c:strRef>
              <c:f>'Figure 1. Percent Change'!$C$2</c:f>
              <c:strCache>
                <c:ptCount val="1"/>
                <c:pt idx="0">
                  <c:v>Feb-20</c:v>
                </c:pt>
              </c:strCache>
            </c:strRef>
          </c:tx>
          <c:spPr>
            <a:solidFill>
              <a:schemeClr val="accent2"/>
            </a:solidFill>
            <a:ln>
              <a:noFill/>
            </a:ln>
            <a:effectLst/>
          </c:spPr>
          <c:invertIfNegative val="0"/>
          <c:cat>
            <c:strRef>
              <c:f>'Figure 1. Percent Change'!$A$3:$A$7</c:f>
              <c:strCache>
                <c:ptCount val="5"/>
                <c:pt idx="0">
                  <c:v>0 through 1 years</c:v>
                </c:pt>
                <c:pt idx="1">
                  <c:v>2 through 8 years</c:v>
                </c:pt>
                <c:pt idx="2">
                  <c:v>9 through 18 years</c:v>
                </c:pt>
                <c:pt idx="3">
                  <c:v>19 through 105 years</c:v>
                </c:pt>
                <c:pt idx="4">
                  <c:v>0 through 105 years</c:v>
                </c:pt>
              </c:strCache>
            </c:strRef>
          </c:cat>
          <c:val>
            <c:numRef>
              <c:f>'Figure 1. Percent Change'!$C$3:$C$7</c:f>
              <c:numCache>
                <c:formatCode>General</c:formatCode>
                <c:ptCount val="5"/>
                <c:pt idx="0">
                  <c:v>-6.4</c:v>
                </c:pt>
                <c:pt idx="1">
                  <c:v>-6.8</c:v>
                </c:pt>
                <c:pt idx="2">
                  <c:v>1.8</c:v>
                </c:pt>
                <c:pt idx="3">
                  <c:v>25</c:v>
                </c:pt>
                <c:pt idx="4">
                  <c:v>5</c:v>
                </c:pt>
              </c:numCache>
            </c:numRef>
          </c:val>
          <c:extLst>
            <c:ext xmlns:c16="http://schemas.microsoft.com/office/drawing/2014/chart" uri="{C3380CC4-5D6E-409C-BE32-E72D297353CC}">
              <c16:uniqueId val="{00000001-3A3D-4D76-94CC-1C35F6F37C04}"/>
            </c:ext>
          </c:extLst>
        </c:ser>
        <c:ser>
          <c:idx val="2"/>
          <c:order val="2"/>
          <c:tx>
            <c:strRef>
              <c:f>'Figure 1. Percent Change'!$D$2</c:f>
              <c:strCache>
                <c:ptCount val="1"/>
                <c:pt idx="0">
                  <c:v>Mar-20</c:v>
                </c:pt>
              </c:strCache>
            </c:strRef>
          </c:tx>
          <c:spPr>
            <a:solidFill>
              <a:schemeClr val="accent3"/>
            </a:solidFill>
            <a:ln>
              <a:noFill/>
            </a:ln>
            <a:effectLst/>
          </c:spPr>
          <c:invertIfNegative val="0"/>
          <c:cat>
            <c:strRef>
              <c:f>'Figure 1. Percent Change'!$A$3:$A$7</c:f>
              <c:strCache>
                <c:ptCount val="5"/>
                <c:pt idx="0">
                  <c:v>0 through 1 years</c:v>
                </c:pt>
                <c:pt idx="1">
                  <c:v>2 through 8 years</c:v>
                </c:pt>
                <c:pt idx="2">
                  <c:v>9 through 18 years</c:v>
                </c:pt>
                <c:pt idx="3">
                  <c:v>19 through 105 years</c:v>
                </c:pt>
                <c:pt idx="4">
                  <c:v>0 through 105 years</c:v>
                </c:pt>
              </c:strCache>
            </c:strRef>
          </c:cat>
          <c:val>
            <c:numRef>
              <c:f>'Figure 1. Percent Change'!$D$3:$D$7</c:f>
              <c:numCache>
                <c:formatCode>General</c:formatCode>
                <c:ptCount val="5"/>
                <c:pt idx="0">
                  <c:v>-21</c:v>
                </c:pt>
                <c:pt idx="1">
                  <c:v>-46.6</c:v>
                </c:pt>
                <c:pt idx="2">
                  <c:v>-38.9</c:v>
                </c:pt>
                <c:pt idx="3">
                  <c:v>-22.3</c:v>
                </c:pt>
                <c:pt idx="4">
                  <c:v>-26.2</c:v>
                </c:pt>
              </c:numCache>
            </c:numRef>
          </c:val>
          <c:extLst>
            <c:ext xmlns:c16="http://schemas.microsoft.com/office/drawing/2014/chart" uri="{C3380CC4-5D6E-409C-BE32-E72D297353CC}">
              <c16:uniqueId val="{00000002-3A3D-4D76-94CC-1C35F6F37C04}"/>
            </c:ext>
          </c:extLst>
        </c:ser>
        <c:ser>
          <c:idx val="3"/>
          <c:order val="3"/>
          <c:tx>
            <c:strRef>
              <c:f>'Figure 1. Percent Change'!$E$2</c:f>
              <c:strCache>
                <c:ptCount val="1"/>
                <c:pt idx="0">
                  <c:v>Apr-20</c:v>
                </c:pt>
              </c:strCache>
            </c:strRef>
          </c:tx>
          <c:spPr>
            <a:solidFill>
              <a:schemeClr val="accent4"/>
            </a:solidFill>
            <a:ln>
              <a:noFill/>
            </a:ln>
            <a:effectLst/>
          </c:spPr>
          <c:invertIfNegative val="0"/>
          <c:cat>
            <c:strRef>
              <c:f>'Figure 1. Percent Change'!$A$3:$A$7</c:f>
              <c:strCache>
                <c:ptCount val="5"/>
                <c:pt idx="0">
                  <c:v>0 through 1 years</c:v>
                </c:pt>
                <c:pt idx="1">
                  <c:v>2 through 8 years</c:v>
                </c:pt>
                <c:pt idx="2">
                  <c:v>9 through 18 years</c:v>
                </c:pt>
                <c:pt idx="3">
                  <c:v>19 through 105 years</c:v>
                </c:pt>
                <c:pt idx="4">
                  <c:v>0 through 105 years</c:v>
                </c:pt>
              </c:strCache>
            </c:strRef>
          </c:cat>
          <c:val>
            <c:numRef>
              <c:f>'Figure 1. Percent Change'!$E$3:$E$7</c:f>
              <c:numCache>
                <c:formatCode>General</c:formatCode>
                <c:ptCount val="5"/>
                <c:pt idx="0">
                  <c:v>-34.9</c:v>
                </c:pt>
                <c:pt idx="1">
                  <c:v>-82.7</c:v>
                </c:pt>
                <c:pt idx="2">
                  <c:v>-85.6</c:v>
                </c:pt>
                <c:pt idx="3">
                  <c:v>-82.2</c:v>
                </c:pt>
                <c:pt idx="4">
                  <c:v>-63.3</c:v>
                </c:pt>
              </c:numCache>
            </c:numRef>
          </c:val>
          <c:extLst>
            <c:ext xmlns:c16="http://schemas.microsoft.com/office/drawing/2014/chart" uri="{C3380CC4-5D6E-409C-BE32-E72D297353CC}">
              <c16:uniqueId val="{00000003-3A3D-4D76-94CC-1C35F6F37C04}"/>
            </c:ext>
          </c:extLst>
        </c:ser>
        <c:ser>
          <c:idx val="4"/>
          <c:order val="4"/>
          <c:tx>
            <c:strRef>
              <c:f>'Figure 1. Percent Change'!$F$2</c:f>
              <c:strCache>
                <c:ptCount val="1"/>
                <c:pt idx="0">
                  <c:v>May-20</c:v>
                </c:pt>
              </c:strCache>
            </c:strRef>
          </c:tx>
          <c:spPr>
            <a:solidFill>
              <a:schemeClr val="accent5"/>
            </a:solidFill>
            <a:ln>
              <a:noFill/>
            </a:ln>
            <a:effectLst/>
          </c:spPr>
          <c:invertIfNegative val="0"/>
          <c:cat>
            <c:strRef>
              <c:f>'Figure 1. Percent Change'!$A$3:$A$7</c:f>
              <c:strCache>
                <c:ptCount val="5"/>
                <c:pt idx="0">
                  <c:v>0 through 1 years</c:v>
                </c:pt>
                <c:pt idx="1">
                  <c:v>2 through 8 years</c:v>
                </c:pt>
                <c:pt idx="2">
                  <c:v>9 through 18 years</c:v>
                </c:pt>
                <c:pt idx="3">
                  <c:v>19 through 105 years</c:v>
                </c:pt>
                <c:pt idx="4">
                  <c:v>0 through 105 years</c:v>
                </c:pt>
              </c:strCache>
            </c:strRef>
          </c:cat>
          <c:val>
            <c:numRef>
              <c:f>'Figure 1. Percent Change'!$F$3:$F$7</c:f>
              <c:numCache>
                <c:formatCode>General</c:formatCode>
                <c:ptCount val="5"/>
                <c:pt idx="0">
                  <c:v>-13.4</c:v>
                </c:pt>
                <c:pt idx="1">
                  <c:v>-53.9</c:v>
                </c:pt>
                <c:pt idx="2">
                  <c:v>-65.2</c:v>
                </c:pt>
                <c:pt idx="3">
                  <c:v>-66.2</c:v>
                </c:pt>
                <c:pt idx="4">
                  <c:v>-43.8</c:v>
                </c:pt>
              </c:numCache>
            </c:numRef>
          </c:val>
          <c:extLst>
            <c:ext xmlns:c16="http://schemas.microsoft.com/office/drawing/2014/chart" uri="{C3380CC4-5D6E-409C-BE32-E72D297353CC}">
              <c16:uniqueId val="{00000004-3A3D-4D76-94CC-1C35F6F37C04}"/>
            </c:ext>
          </c:extLst>
        </c:ser>
        <c:ser>
          <c:idx val="5"/>
          <c:order val="5"/>
          <c:tx>
            <c:strRef>
              <c:f>'Figure 1. Percent Change'!$G$2</c:f>
              <c:strCache>
                <c:ptCount val="1"/>
                <c:pt idx="0">
                  <c:v>Jun-20</c:v>
                </c:pt>
              </c:strCache>
            </c:strRef>
          </c:tx>
          <c:spPr>
            <a:solidFill>
              <a:schemeClr val="accent6"/>
            </a:solidFill>
            <a:ln>
              <a:noFill/>
            </a:ln>
            <a:effectLst/>
          </c:spPr>
          <c:invertIfNegative val="0"/>
          <c:cat>
            <c:strRef>
              <c:f>'Figure 1. Percent Change'!$A$3:$A$7</c:f>
              <c:strCache>
                <c:ptCount val="5"/>
                <c:pt idx="0">
                  <c:v>0 through 1 years</c:v>
                </c:pt>
                <c:pt idx="1">
                  <c:v>2 through 8 years</c:v>
                </c:pt>
                <c:pt idx="2">
                  <c:v>9 through 18 years</c:v>
                </c:pt>
                <c:pt idx="3">
                  <c:v>19 through 105 years</c:v>
                </c:pt>
                <c:pt idx="4">
                  <c:v>0 through 105 years</c:v>
                </c:pt>
              </c:strCache>
            </c:strRef>
          </c:cat>
          <c:val>
            <c:numRef>
              <c:f>'Figure 1. Percent Change'!$G$3:$G$7</c:f>
              <c:numCache>
                <c:formatCode>General</c:formatCode>
                <c:ptCount val="5"/>
                <c:pt idx="0">
                  <c:v>5.5</c:v>
                </c:pt>
                <c:pt idx="1">
                  <c:v>-5.5</c:v>
                </c:pt>
                <c:pt idx="2">
                  <c:v>-23</c:v>
                </c:pt>
                <c:pt idx="3">
                  <c:v>-19.3</c:v>
                </c:pt>
                <c:pt idx="4">
                  <c:v>-9.3000000000000007</c:v>
                </c:pt>
              </c:numCache>
            </c:numRef>
          </c:val>
          <c:extLst>
            <c:ext xmlns:c16="http://schemas.microsoft.com/office/drawing/2014/chart" uri="{C3380CC4-5D6E-409C-BE32-E72D297353CC}">
              <c16:uniqueId val="{00000005-3A3D-4D76-94CC-1C35F6F37C04}"/>
            </c:ext>
          </c:extLst>
        </c:ser>
        <c:ser>
          <c:idx val="6"/>
          <c:order val="6"/>
          <c:tx>
            <c:strRef>
              <c:f>'Figure 1. Percent Change'!$H$2</c:f>
              <c:strCache>
                <c:ptCount val="1"/>
                <c:pt idx="0">
                  <c:v>Jul-20</c:v>
                </c:pt>
              </c:strCache>
            </c:strRef>
          </c:tx>
          <c:spPr>
            <a:solidFill>
              <a:schemeClr val="accent1">
                <a:lumMod val="60000"/>
              </a:schemeClr>
            </a:solidFill>
            <a:ln>
              <a:noFill/>
            </a:ln>
            <a:effectLst/>
          </c:spPr>
          <c:invertIfNegative val="0"/>
          <c:cat>
            <c:strRef>
              <c:f>'Figure 1. Percent Change'!$A$3:$A$7</c:f>
              <c:strCache>
                <c:ptCount val="5"/>
                <c:pt idx="0">
                  <c:v>0 through 1 years</c:v>
                </c:pt>
                <c:pt idx="1">
                  <c:v>2 through 8 years</c:v>
                </c:pt>
                <c:pt idx="2">
                  <c:v>9 through 18 years</c:v>
                </c:pt>
                <c:pt idx="3">
                  <c:v>19 through 105 years</c:v>
                </c:pt>
                <c:pt idx="4">
                  <c:v>0 through 105 years</c:v>
                </c:pt>
              </c:strCache>
            </c:strRef>
          </c:cat>
          <c:val>
            <c:numRef>
              <c:f>'Figure 1. Percent Change'!$H$3:$H$7</c:f>
              <c:numCache>
                <c:formatCode>General</c:formatCode>
                <c:ptCount val="5"/>
                <c:pt idx="0">
                  <c:v>-4.0999999999999996</c:v>
                </c:pt>
                <c:pt idx="1">
                  <c:v>-11.1</c:v>
                </c:pt>
                <c:pt idx="2">
                  <c:v>-20.8</c:v>
                </c:pt>
                <c:pt idx="3">
                  <c:v>-11.2</c:v>
                </c:pt>
                <c:pt idx="4">
                  <c:v>-10.5</c:v>
                </c:pt>
              </c:numCache>
            </c:numRef>
          </c:val>
          <c:extLst>
            <c:ext xmlns:c16="http://schemas.microsoft.com/office/drawing/2014/chart" uri="{C3380CC4-5D6E-409C-BE32-E72D297353CC}">
              <c16:uniqueId val="{00000006-3A3D-4D76-94CC-1C35F6F37C04}"/>
            </c:ext>
          </c:extLst>
        </c:ser>
        <c:dLbls>
          <c:showLegendKey val="0"/>
          <c:showVal val="0"/>
          <c:showCatName val="0"/>
          <c:showSerName val="0"/>
          <c:showPercent val="0"/>
          <c:showBubbleSize val="0"/>
        </c:dLbls>
        <c:gapWidth val="182"/>
        <c:axId val="517937728"/>
        <c:axId val="517933464"/>
      </c:barChart>
      <c:catAx>
        <c:axId val="517937728"/>
        <c:scaling>
          <c:orientation val="minMax"/>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Times New Roman" panose="02020603050405020304" pitchFamily="18" charset="0"/>
                  </a:defRPr>
                </a:pPr>
                <a:r>
                  <a:rPr lang="en-US"/>
                  <a:t>Age Groups</a:t>
                </a:r>
              </a:p>
            </c:rich>
          </c:tx>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Times New Roman" panose="02020603050405020304" pitchFamily="18" charset="0"/>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Times New Roman" panose="02020603050405020304" pitchFamily="18" charset="0"/>
              </a:defRPr>
            </a:pPr>
            <a:endParaRPr lang="en-US"/>
          </a:p>
        </c:txPr>
        <c:crossAx val="517933464"/>
        <c:crosses val="autoZero"/>
        <c:auto val="1"/>
        <c:lblAlgn val="ctr"/>
        <c:lblOffset val="100"/>
        <c:noMultiLvlLbl val="0"/>
      </c:catAx>
      <c:valAx>
        <c:axId val="5179334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lgn="ctr">
                  <a:defRPr sz="1400" b="0" i="0" u="none" strike="noStrike" kern="1200" baseline="0">
                    <a:solidFill>
                      <a:sysClr val="windowText" lastClr="000000"/>
                    </a:solidFill>
                    <a:latin typeface="+mn-lt"/>
                    <a:ea typeface="+mn-ea"/>
                    <a:cs typeface="Times New Roman" panose="02020603050405020304" pitchFamily="18" charset="0"/>
                  </a:defRPr>
                </a:pPr>
                <a:r>
                  <a:rPr lang="en-US"/>
                  <a:t>Percent Change</a:t>
                </a:r>
              </a:p>
            </c:rich>
          </c:tx>
          <c:layout>
            <c:manualLayout>
              <c:xMode val="edge"/>
              <c:yMode val="edge"/>
              <c:x val="0.53007742814639214"/>
              <c:y val="0.81841429719754877"/>
            </c:manualLayout>
          </c:layout>
          <c:overlay val="0"/>
          <c:spPr>
            <a:noFill/>
            <a:ln>
              <a:noFill/>
            </a:ln>
            <a:effectLst/>
          </c:spPr>
          <c:txPr>
            <a:bodyPr rot="0" spcFirstLastPara="1" vertOverflow="ellipsis" vert="horz" wrap="square" anchor="ctr" anchorCtr="1"/>
            <a:lstStyle/>
            <a:p>
              <a:pPr algn="ctr">
                <a:defRPr sz="1400" b="0" i="0" u="none" strike="noStrike" kern="1200" baseline="0">
                  <a:solidFill>
                    <a:sysClr val="windowText" lastClr="000000"/>
                  </a:solidFill>
                  <a:latin typeface="+mn-lt"/>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Times New Roman" panose="02020603050405020304" pitchFamily="18" charset="0"/>
              </a:defRPr>
            </a:pPr>
            <a:endParaRPr lang="en-US"/>
          </a:p>
        </c:txPr>
        <c:crossAx val="517937728"/>
        <c:crosses val="autoZero"/>
        <c:crossBetween val="between"/>
      </c:valAx>
      <c:spPr>
        <a:noFill/>
        <a:ln>
          <a:noFill/>
        </a:ln>
        <a:effectLst/>
      </c:spPr>
    </c:plotArea>
    <c:legend>
      <c:legendPos val="b"/>
      <c:layout>
        <c:manualLayout>
          <c:xMode val="edge"/>
          <c:yMode val="edge"/>
          <c:x val="9.8459634581506694E-2"/>
          <c:y val="0.86169138174934956"/>
          <c:w val="0.78573696073509125"/>
          <c:h val="5.3883178955849653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400">
          <a:solidFill>
            <a:sysClr val="windowText" lastClr="000000"/>
          </a:solidFill>
          <a:latin typeface="+mn-lt"/>
          <a:cs typeface="Times New Roman" panose="02020603050405020304" pitchFamily="18"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hyperlink" Target="mailto:Sanchezs@michigan.gov"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Sanchezs@michigan.gov"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99C860-9C88-4B79-928A-22E8938D665A}"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9589B25C-2E73-40E1-B91E-8DDFAD0AAF51}">
      <dgm:prSet custT="1"/>
      <dgm:spPr>
        <a:noFill/>
      </dgm:spPr>
      <dgm:t>
        <a:bodyPr/>
        <a:lstStyle/>
        <a:p>
          <a:pPr algn="l"/>
          <a:r>
            <a:rPr lang="en-US" sz="2800" dirty="0">
              <a:solidFill>
                <a:schemeClr val="tx1">
                  <a:lumMod val="95000"/>
                  <a:lumOff val="5000"/>
                </a:schemeClr>
              </a:solidFill>
              <a:latin typeface="Calibri" panose="020F0502020204030204" pitchFamily="34" charset="0"/>
              <a:cs typeface="Calibri" panose="020F0502020204030204" pitchFamily="34" charset="0"/>
            </a:rPr>
            <a:t>The Michigan Immunization Quality Improvement (QI) Reports are available to practices/clinics using the Michigan Care Improvement Registry (MCIR).  </a:t>
          </a:r>
          <a:br>
            <a:rPr lang="en-US" sz="2800" dirty="0">
              <a:solidFill>
                <a:schemeClr val="tx1">
                  <a:lumMod val="95000"/>
                  <a:lumOff val="5000"/>
                </a:schemeClr>
              </a:solidFill>
              <a:latin typeface="Calibri" panose="020F0502020204030204" pitchFamily="34" charset="0"/>
              <a:cs typeface="Calibri" panose="020F0502020204030204" pitchFamily="34" charset="0"/>
            </a:rPr>
          </a:br>
          <a:br>
            <a:rPr lang="en-US" sz="2800" dirty="0">
              <a:solidFill>
                <a:schemeClr val="tx1">
                  <a:lumMod val="95000"/>
                  <a:lumOff val="5000"/>
                </a:schemeClr>
              </a:solidFill>
              <a:latin typeface="Calibri" panose="020F0502020204030204" pitchFamily="34" charset="0"/>
              <a:cs typeface="Calibri" panose="020F0502020204030204" pitchFamily="34" charset="0"/>
            </a:rPr>
          </a:br>
          <a:r>
            <a:rPr lang="en-US" sz="2800" dirty="0">
              <a:solidFill>
                <a:schemeClr val="tx1">
                  <a:lumMod val="95000"/>
                  <a:lumOff val="5000"/>
                </a:schemeClr>
              </a:solidFill>
              <a:latin typeface="Calibri" panose="020F0502020204030204" pitchFamily="34" charset="0"/>
              <a:cs typeface="Calibri" panose="020F0502020204030204" pitchFamily="34" charset="0"/>
            </a:rPr>
            <a:t>Several QI reports can assist to identify specific age cohorts and vaccines to generate Recall Letters for your practice.  Using the QI reports can save time and assist with increasing responses from the mailed recall letters.</a:t>
          </a:r>
          <a:br>
            <a:rPr lang="en-US" sz="2800" dirty="0">
              <a:solidFill>
                <a:schemeClr val="tx1">
                  <a:lumMod val="95000"/>
                  <a:lumOff val="5000"/>
                </a:schemeClr>
              </a:solidFill>
              <a:latin typeface="Calibri" panose="020F0502020204030204" pitchFamily="34" charset="0"/>
              <a:cs typeface="Calibri" panose="020F0502020204030204" pitchFamily="34" charset="0"/>
            </a:rPr>
          </a:br>
          <a:br>
            <a:rPr lang="en-US" sz="2800" dirty="0">
              <a:solidFill>
                <a:schemeClr val="tx1">
                  <a:lumMod val="95000"/>
                  <a:lumOff val="5000"/>
                </a:schemeClr>
              </a:solidFill>
              <a:latin typeface="Calibri" panose="020F0502020204030204" pitchFamily="34" charset="0"/>
              <a:cs typeface="Calibri" panose="020F0502020204030204" pitchFamily="34" charset="0"/>
            </a:rPr>
          </a:br>
          <a:r>
            <a:rPr lang="en-US" sz="2800" dirty="0">
              <a:solidFill>
                <a:schemeClr val="tx1">
                  <a:lumMod val="95000"/>
                  <a:lumOff val="5000"/>
                </a:schemeClr>
              </a:solidFill>
              <a:latin typeface="Calibri" panose="020F0502020204030204" pitchFamily="34" charset="0"/>
              <a:cs typeface="Calibri" panose="020F0502020204030204" pitchFamily="34" charset="0"/>
            </a:rPr>
            <a:t>For more information on using the Quality Improvement Reports for your practice or clinic contact the Immunization staff at your Local Health Department or the Michigan Immunization QI Coordinator at </a:t>
          </a:r>
          <a:r>
            <a:rPr lang="en-US" sz="2800" dirty="0">
              <a:solidFill>
                <a:schemeClr val="tx1">
                  <a:lumMod val="95000"/>
                  <a:lumOff val="5000"/>
                </a:schemeClr>
              </a:solidFill>
              <a:latin typeface="Calibri" panose="020F0502020204030204" pitchFamily="34" charset="0"/>
              <a:cs typeface="Calibri" panose="020F0502020204030204" pitchFamily="34" charset="0"/>
              <a:hlinkClick xmlns:r="http://schemas.openxmlformats.org/officeDocument/2006/relationships" r:id="rId1"/>
            </a:rPr>
            <a:t>Sanchezs@michigan.gov</a:t>
          </a:r>
          <a:endParaRPr lang="en-US" sz="2800" b="1" dirty="0">
            <a:solidFill>
              <a:schemeClr val="tx1">
                <a:lumMod val="95000"/>
                <a:lumOff val="5000"/>
              </a:schemeClr>
            </a:solidFill>
            <a:latin typeface="Calibri" panose="020F0502020204030204" pitchFamily="34" charset="0"/>
            <a:cs typeface="Calibri" panose="020F0502020204030204" pitchFamily="34" charset="0"/>
          </a:endParaRPr>
        </a:p>
      </dgm:t>
    </dgm:pt>
    <dgm:pt modelId="{CF049F52-0B41-4C58-90A0-D1F9B965DD1D}" type="parTrans" cxnId="{949811A8-45E0-47AE-8725-D2A16B3D87E6}">
      <dgm:prSet/>
      <dgm:spPr/>
      <dgm:t>
        <a:bodyPr/>
        <a:lstStyle/>
        <a:p>
          <a:endParaRPr lang="en-US"/>
        </a:p>
      </dgm:t>
    </dgm:pt>
    <dgm:pt modelId="{56D5AB00-F156-409D-A4CC-B39444170BB7}" type="sibTrans" cxnId="{949811A8-45E0-47AE-8725-D2A16B3D87E6}">
      <dgm:prSet/>
      <dgm:spPr/>
      <dgm:t>
        <a:bodyPr/>
        <a:lstStyle/>
        <a:p>
          <a:endParaRPr lang="en-US"/>
        </a:p>
      </dgm:t>
    </dgm:pt>
    <dgm:pt modelId="{8080C91D-D1AE-4292-AEEE-757E0F0ECCDB}" type="pres">
      <dgm:prSet presAssocID="{6F99C860-9C88-4B79-928A-22E8938D665A}" presName="Name0" presStyleCnt="0">
        <dgm:presLayoutVars>
          <dgm:dir/>
          <dgm:animLvl val="lvl"/>
          <dgm:resizeHandles val="exact"/>
        </dgm:presLayoutVars>
      </dgm:prSet>
      <dgm:spPr/>
    </dgm:pt>
    <dgm:pt modelId="{2771566E-33EA-4547-96AE-87365864DFD9}" type="pres">
      <dgm:prSet presAssocID="{9589B25C-2E73-40E1-B91E-8DDFAD0AAF51}" presName="boxAndChildren" presStyleCnt="0"/>
      <dgm:spPr/>
    </dgm:pt>
    <dgm:pt modelId="{39CBF23E-0DEB-4C02-AAE9-CC6D4691B62D}" type="pres">
      <dgm:prSet presAssocID="{9589B25C-2E73-40E1-B91E-8DDFAD0AAF51}" presName="parentTextBox" presStyleLbl="node1" presStyleIdx="0" presStyleCnt="1" custScaleY="187332"/>
      <dgm:spPr/>
    </dgm:pt>
  </dgm:ptLst>
  <dgm:cxnLst>
    <dgm:cxn modelId="{8E46B468-9431-4C2F-ACC4-E662BE7EE74F}" type="presOf" srcId="{6F99C860-9C88-4B79-928A-22E8938D665A}" destId="{8080C91D-D1AE-4292-AEEE-757E0F0ECCDB}" srcOrd="0" destOrd="0" presId="urn:microsoft.com/office/officeart/2005/8/layout/process4"/>
    <dgm:cxn modelId="{949811A8-45E0-47AE-8725-D2A16B3D87E6}" srcId="{6F99C860-9C88-4B79-928A-22E8938D665A}" destId="{9589B25C-2E73-40E1-B91E-8DDFAD0AAF51}" srcOrd="0" destOrd="0" parTransId="{CF049F52-0B41-4C58-90A0-D1F9B965DD1D}" sibTransId="{56D5AB00-F156-409D-A4CC-B39444170BB7}"/>
    <dgm:cxn modelId="{CE3166FE-8AB3-40A1-B098-7A3D30305494}" type="presOf" srcId="{9589B25C-2E73-40E1-B91E-8DDFAD0AAF51}" destId="{39CBF23E-0DEB-4C02-AAE9-CC6D4691B62D}" srcOrd="0" destOrd="0" presId="urn:microsoft.com/office/officeart/2005/8/layout/process4"/>
    <dgm:cxn modelId="{FC1E5E1B-A603-43E4-B68A-EB760F6C90FD}" type="presParOf" srcId="{8080C91D-D1AE-4292-AEEE-757E0F0ECCDB}" destId="{2771566E-33EA-4547-96AE-87365864DFD9}" srcOrd="0" destOrd="0" presId="urn:microsoft.com/office/officeart/2005/8/layout/process4"/>
    <dgm:cxn modelId="{1021263D-2209-4DD6-904E-D874A9DB14F7}" type="presParOf" srcId="{2771566E-33EA-4547-96AE-87365864DFD9}" destId="{39CBF23E-0DEB-4C02-AAE9-CC6D4691B62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BF23E-0DEB-4C02-AAE9-CC6D4691B62D}">
      <dsp:nvSpPr>
        <dsp:cNvPr id="0" name=""/>
        <dsp:cNvSpPr/>
      </dsp:nvSpPr>
      <dsp:spPr>
        <a:xfrm>
          <a:off x="0" y="2454"/>
          <a:ext cx="11916229" cy="4302046"/>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lumMod val="95000"/>
                  <a:lumOff val="5000"/>
                </a:schemeClr>
              </a:solidFill>
              <a:latin typeface="Calibri" panose="020F0502020204030204" pitchFamily="34" charset="0"/>
              <a:cs typeface="Calibri" panose="020F0502020204030204" pitchFamily="34" charset="0"/>
            </a:rPr>
            <a:t>The Michigan Immunization Quality Improvement (QI) Reports are available to practices/clinics using the Michigan Care Improvement Registry (MCIR).  </a:t>
          </a:r>
          <a:br>
            <a:rPr lang="en-US" sz="2800" kern="1200" dirty="0">
              <a:solidFill>
                <a:schemeClr val="tx1">
                  <a:lumMod val="95000"/>
                  <a:lumOff val="5000"/>
                </a:schemeClr>
              </a:solidFill>
              <a:latin typeface="Calibri" panose="020F0502020204030204" pitchFamily="34" charset="0"/>
              <a:cs typeface="Calibri" panose="020F0502020204030204" pitchFamily="34" charset="0"/>
            </a:rPr>
          </a:br>
          <a:br>
            <a:rPr lang="en-US" sz="2800" kern="1200" dirty="0">
              <a:solidFill>
                <a:schemeClr val="tx1">
                  <a:lumMod val="95000"/>
                  <a:lumOff val="5000"/>
                </a:schemeClr>
              </a:solidFill>
              <a:latin typeface="Calibri" panose="020F0502020204030204" pitchFamily="34" charset="0"/>
              <a:cs typeface="Calibri" panose="020F0502020204030204" pitchFamily="34" charset="0"/>
            </a:rPr>
          </a:br>
          <a:r>
            <a:rPr lang="en-US" sz="2800" kern="1200" dirty="0">
              <a:solidFill>
                <a:schemeClr val="tx1">
                  <a:lumMod val="95000"/>
                  <a:lumOff val="5000"/>
                </a:schemeClr>
              </a:solidFill>
              <a:latin typeface="Calibri" panose="020F0502020204030204" pitchFamily="34" charset="0"/>
              <a:cs typeface="Calibri" panose="020F0502020204030204" pitchFamily="34" charset="0"/>
            </a:rPr>
            <a:t>Several QI reports can assist to identify specific age cohorts and vaccines to generate Recall Letters for your practice.  Using the QI reports can save time and assist with increasing responses from the mailed recall letters.</a:t>
          </a:r>
          <a:br>
            <a:rPr lang="en-US" sz="2800" kern="1200" dirty="0">
              <a:solidFill>
                <a:schemeClr val="tx1">
                  <a:lumMod val="95000"/>
                  <a:lumOff val="5000"/>
                </a:schemeClr>
              </a:solidFill>
              <a:latin typeface="Calibri" panose="020F0502020204030204" pitchFamily="34" charset="0"/>
              <a:cs typeface="Calibri" panose="020F0502020204030204" pitchFamily="34" charset="0"/>
            </a:rPr>
          </a:br>
          <a:br>
            <a:rPr lang="en-US" sz="2800" kern="1200" dirty="0">
              <a:solidFill>
                <a:schemeClr val="tx1">
                  <a:lumMod val="95000"/>
                  <a:lumOff val="5000"/>
                </a:schemeClr>
              </a:solidFill>
              <a:latin typeface="Calibri" panose="020F0502020204030204" pitchFamily="34" charset="0"/>
              <a:cs typeface="Calibri" panose="020F0502020204030204" pitchFamily="34" charset="0"/>
            </a:rPr>
          </a:br>
          <a:r>
            <a:rPr lang="en-US" sz="2800" kern="1200" dirty="0">
              <a:solidFill>
                <a:schemeClr val="tx1">
                  <a:lumMod val="95000"/>
                  <a:lumOff val="5000"/>
                </a:schemeClr>
              </a:solidFill>
              <a:latin typeface="Calibri" panose="020F0502020204030204" pitchFamily="34" charset="0"/>
              <a:cs typeface="Calibri" panose="020F0502020204030204" pitchFamily="34" charset="0"/>
            </a:rPr>
            <a:t>For more information on using the Quality Improvement Reports for your practice or clinic contact the Immunization staff at your Local Health Department or the Michigan Immunization QI Coordinator at </a:t>
          </a:r>
          <a:r>
            <a:rPr lang="en-US" sz="2800" kern="1200" dirty="0">
              <a:solidFill>
                <a:schemeClr val="tx1">
                  <a:lumMod val="95000"/>
                  <a:lumOff val="5000"/>
                </a:schemeClr>
              </a:solidFill>
              <a:latin typeface="Calibri" panose="020F0502020204030204" pitchFamily="34" charset="0"/>
              <a:cs typeface="Calibri" panose="020F0502020204030204" pitchFamily="34" charset="0"/>
              <a:hlinkClick xmlns:r="http://schemas.openxmlformats.org/officeDocument/2006/relationships" r:id="rId1"/>
            </a:rPr>
            <a:t>Sanchezs@michigan.gov</a:t>
          </a:r>
          <a:endParaRPr lang="en-US" sz="2800" b="1" kern="1200" dirty="0">
            <a:solidFill>
              <a:schemeClr val="tx1">
                <a:lumMod val="95000"/>
                <a:lumOff val="5000"/>
              </a:schemeClr>
            </a:solidFill>
            <a:latin typeface="Calibri" panose="020F0502020204030204" pitchFamily="34" charset="0"/>
            <a:cs typeface="Calibri" panose="020F0502020204030204" pitchFamily="34" charset="0"/>
          </a:endParaRPr>
        </a:p>
      </dsp:txBody>
      <dsp:txXfrm>
        <a:off x="0" y="2454"/>
        <a:ext cx="11916229" cy="430204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0.02536</cdr:x>
      <cdr:y>0.91731</cdr:y>
    </cdr:from>
    <cdr:to>
      <cdr:x>0.19788</cdr:x>
      <cdr:y>0.97153</cdr:y>
    </cdr:to>
    <cdr:sp macro="" textlink="">
      <cdr:nvSpPr>
        <cdr:cNvPr id="2" name="TextBox 1">
          <a:extLst xmlns:a="http://schemas.openxmlformats.org/drawingml/2006/main">
            <a:ext uri="{FF2B5EF4-FFF2-40B4-BE49-F238E27FC236}">
              <a16:creationId xmlns:a16="http://schemas.microsoft.com/office/drawing/2014/main" id="{DAD7888B-C3E1-4496-BD0A-F1E3620FAB2C}"/>
            </a:ext>
          </a:extLst>
        </cdr:cNvPr>
        <cdr:cNvSpPr txBox="1"/>
      </cdr:nvSpPr>
      <cdr:spPr>
        <a:xfrm xmlns:a="http://schemas.openxmlformats.org/drawingml/2006/main">
          <a:off x="163830" y="3867150"/>
          <a:ext cx="1114425"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0.90585</cdr:y>
    </cdr:from>
    <cdr:to>
      <cdr:x>0.98411</cdr:x>
      <cdr:y>1</cdr:y>
    </cdr:to>
    <cdr:sp macro="" textlink="">
      <cdr:nvSpPr>
        <cdr:cNvPr id="3" name="TextBox 2">
          <a:extLst xmlns:a="http://schemas.openxmlformats.org/drawingml/2006/main">
            <a:ext uri="{FF2B5EF4-FFF2-40B4-BE49-F238E27FC236}">
              <a16:creationId xmlns:a16="http://schemas.microsoft.com/office/drawing/2014/main" id="{EC2CF889-A59B-4792-BB76-B0047B2D5ECC}"/>
            </a:ext>
          </a:extLst>
        </cdr:cNvPr>
        <cdr:cNvSpPr txBox="1"/>
      </cdr:nvSpPr>
      <cdr:spPr>
        <a:xfrm xmlns:a="http://schemas.openxmlformats.org/drawingml/2006/main">
          <a:off x="0" y="4716159"/>
          <a:ext cx="8475521" cy="4901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1100" dirty="0">
              <a:latin typeface="+mn-lt"/>
              <a:cs typeface="Times New Roman" panose="02020603050405020304" pitchFamily="18" charset="0"/>
            </a:rPr>
            <a:t>The largest percent decreases were observed in April with adolescents aged 9 through 18 at 85.6%, children 2 through 8 at 82.7%, and adults 19 through 105 at 82.2%.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2"/>
            <a:ext cx="4028440" cy="351737"/>
          </a:xfrm>
          <a:prstGeom prst="rect">
            <a:avLst/>
          </a:prstGeom>
        </p:spPr>
        <p:txBody>
          <a:bodyPr vert="horz" lIns="93177" tIns="46589" rIns="93177" bIns="46589" rtlCol="0"/>
          <a:lstStyle>
            <a:lvl1pPr algn="r">
              <a:defRPr sz="1200"/>
            </a:lvl1pPr>
          </a:lstStyle>
          <a:p>
            <a:fld id="{CE854BEF-3B63-4BFB-83BD-C535CDEFB018}" type="datetimeFigureOut">
              <a:rPr lang="en-US" smtClean="0"/>
              <a:t>8/18/2020</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BDC1E78F-E69B-43F4-A560-D77B99B480A1}" type="slidenum">
              <a:rPr lang="en-US" smtClean="0"/>
              <a:t>‹#›</a:t>
            </a:fld>
            <a:endParaRPr lang="en-US"/>
          </a:p>
        </p:txBody>
      </p:sp>
    </p:spTree>
    <p:extLst>
      <p:ext uri="{BB962C8B-B14F-4D97-AF65-F5344CB8AC3E}">
        <p14:creationId xmlns:p14="http://schemas.microsoft.com/office/powerpoint/2010/main" val="2016113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1E78F-E69B-43F4-A560-D77B99B480A1}" type="slidenum">
              <a:rPr lang="en-US" smtClean="0"/>
              <a:t>1</a:t>
            </a:fld>
            <a:endParaRPr lang="en-US"/>
          </a:p>
        </p:txBody>
      </p:sp>
    </p:spTree>
    <p:extLst>
      <p:ext uri="{BB962C8B-B14F-4D97-AF65-F5344CB8AC3E}">
        <p14:creationId xmlns:p14="http://schemas.microsoft.com/office/powerpoint/2010/main" val="3193605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Reminder/Recall box can be found on the MCIR Landing Page</a:t>
            </a:r>
          </a:p>
          <a:p>
            <a:endParaRPr lang="en-US" dirty="0"/>
          </a:p>
          <a:p>
            <a:r>
              <a:rPr lang="en-US" dirty="0"/>
              <a:t>To Run a reminder, you’ll click on the Create Reminder link, taking you to the Reminder Outreach Notices page</a:t>
            </a:r>
          </a:p>
        </p:txBody>
      </p:sp>
      <p:sp>
        <p:nvSpPr>
          <p:cNvPr id="4" name="Slide Number Placeholder 3"/>
          <p:cNvSpPr>
            <a:spLocks noGrp="1"/>
          </p:cNvSpPr>
          <p:nvPr>
            <p:ph type="sldNum" sz="quarter" idx="5"/>
          </p:nvPr>
        </p:nvSpPr>
        <p:spPr/>
        <p:txBody>
          <a:bodyPr/>
          <a:lstStyle/>
          <a:p>
            <a:fld id="{BDC1E78F-E69B-43F4-A560-D77B99B480A1}" type="slidenum">
              <a:rPr lang="en-US" smtClean="0"/>
              <a:t>16</a:t>
            </a:fld>
            <a:endParaRPr lang="en-US"/>
          </a:p>
        </p:txBody>
      </p:sp>
    </p:spTree>
    <p:extLst>
      <p:ext uri="{BB962C8B-B14F-4D97-AF65-F5344CB8AC3E}">
        <p14:creationId xmlns:p14="http://schemas.microsoft.com/office/powerpoint/2010/main" val="957703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Reminder Outreach Notices page is where you’ll add the parameters that will determine the results of your reminder. These options are targeted to specific age milestones, reminding the parent/guardian that vaccines are coming due.</a:t>
            </a:r>
          </a:p>
          <a:p>
            <a:endParaRPr lang="en-US" dirty="0"/>
          </a:p>
          <a:p>
            <a:r>
              <a:rPr lang="en-US" dirty="0"/>
              <a:t>We’ll review each section to help you understand how to get the most out of reminder.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C1E78F-E69B-43F4-A560-D77B99B480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673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top of the Reminder Outreach Notices page is a description box. You’ll want to replace the generic label with a title that identifies the reminder. </a:t>
            </a:r>
          </a:p>
          <a:p>
            <a:endParaRPr lang="en-US" dirty="0"/>
          </a:p>
          <a:p>
            <a:r>
              <a:rPr lang="en-US" dirty="0"/>
              <a:t>For example, title your notice “My H-</a:t>
            </a:r>
            <a:r>
              <a:rPr lang="en-US" dirty="0" err="1"/>
              <a:t>Bday</a:t>
            </a:r>
            <a:r>
              <a:rPr lang="en-US" dirty="0"/>
              <a:t> Reminder” if you’re running a reminder for the 1 year age range. </a:t>
            </a:r>
          </a:p>
        </p:txBody>
      </p:sp>
      <p:sp>
        <p:nvSpPr>
          <p:cNvPr id="4" name="Slide Number Placeholder 3"/>
          <p:cNvSpPr>
            <a:spLocks noGrp="1"/>
          </p:cNvSpPr>
          <p:nvPr>
            <p:ph type="sldNum" sz="quarter" idx="5"/>
          </p:nvPr>
        </p:nvSpPr>
        <p:spPr/>
        <p:txBody>
          <a:bodyPr/>
          <a:lstStyle/>
          <a:p>
            <a:pPr defTabSz="931774">
              <a:defRPr/>
            </a:pPr>
            <a:fld id="{BDC1E78F-E69B-43F4-A560-D77B99B480A1}" type="slidenum">
              <a:rPr lang="en-US">
                <a:solidFill>
                  <a:prstClr val="black"/>
                </a:solidFill>
                <a:latin typeface="Calibri" panose="020F0502020204030204"/>
              </a:rPr>
              <a:pPr defTabSz="931774">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3130805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requirement for reminder to choose the age milestone</a:t>
            </a:r>
            <a:r>
              <a:rPr lang="en-US" baseline="0" dirty="0"/>
              <a:t> you want to target. </a:t>
            </a:r>
          </a:p>
          <a:p>
            <a:endParaRPr lang="en-US" baseline="0" dirty="0"/>
          </a:p>
          <a:p>
            <a:r>
              <a:rPr lang="en-US" baseline="0" dirty="0"/>
              <a:t>A High Risk Reminder Notice may be chosen to target those needing the flu vaccine due to increased risk of complications from influenza. This is based on a patient being previously marked as High Risk in there record.</a:t>
            </a:r>
            <a:endParaRPr lang="en-US" dirty="0"/>
          </a:p>
        </p:txBody>
      </p:sp>
      <p:sp>
        <p:nvSpPr>
          <p:cNvPr id="4" name="Slide Number Placeholder 3"/>
          <p:cNvSpPr>
            <a:spLocks noGrp="1"/>
          </p:cNvSpPr>
          <p:nvPr>
            <p:ph type="sldNum" sz="quarter" idx="5"/>
          </p:nvPr>
        </p:nvSpPr>
        <p:spPr/>
        <p:txBody>
          <a:bodyPr/>
          <a:lstStyle/>
          <a:p>
            <a:pPr defTabSz="931774">
              <a:defRPr/>
            </a:pPr>
            <a:fld id="{BDC1E78F-E69B-43F4-A560-D77B99B480A1}" type="slidenum">
              <a:rPr lang="en-US">
                <a:solidFill>
                  <a:prstClr val="black"/>
                </a:solidFill>
                <a:latin typeface="Calibri" panose="020F0502020204030204"/>
              </a:rPr>
              <a:pPr defTabSz="931774">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4222485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Click the Preview button to view the letter.</a:t>
            </a:r>
          </a:p>
          <a:p>
            <a:pPr defTabSz="931774">
              <a:defRPr/>
            </a:pPr>
            <a:endParaRPr lang="en-US" dirty="0"/>
          </a:p>
          <a:p>
            <a:pPr defTabSz="931774">
              <a:defRPr/>
            </a:pPr>
            <a:r>
              <a:rPr lang="en-US" dirty="0"/>
              <a:t>Here</a:t>
            </a:r>
            <a:r>
              <a:rPr lang="en-US" baseline="0" dirty="0"/>
              <a:t> is the High Risk Reminder</a:t>
            </a:r>
            <a:endParaRPr lang="en-US" dirty="0"/>
          </a:p>
          <a:p>
            <a:endParaRPr lang="en-US" dirty="0"/>
          </a:p>
        </p:txBody>
      </p:sp>
      <p:sp>
        <p:nvSpPr>
          <p:cNvPr id="4" name="Slide Number Placeholder 3"/>
          <p:cNvSpPr>
            <a:spLocks noGrp="1"/>
          </p:cNvSpPr>
          <p:nvPr>
            <p:ph type="sldNum" sz="quarter" idx="10"/>
          </p:nvPr>
        </p:nvSpPr>
        <p:spPr/>
        <p:txBody>
          <a:bodyPr/>
          <a:lstStyle/>
          <a:p>
            <a:fld id="{BDC1E78F-E69B-43F4-A560-D77B99B480A1}" type="slidenum">
              <a:rPr lang="en-US" smtClean="0"/>
              <a:t>20</a:t>
            </a:fld>
            <a:endParaRPr lang="en-US"/>
          </a:p>
        </p:txBody>
      </p:sp>
    </p:spTree>
    <p:extLst>
      <p:ext uri="{BB962C8B-B14F-4D97-AF65-F5344CB8AC3E}">
        <p14:creationId xmlns:p14="http://schemas.microsoft.com/office/powerpoint/2010/main" val="2131443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Happy Birthday 1yr Reminder</a:t>
            </a:r>
          </a:p>
        </p:txBody>
      </p:sp>
      <p:sp>
        <p:nvSpPr>
          <p:cNvPr id="4" name="Slide Number Placeholder 3"/>
          <p:cNvSpPr>
            <a:spLocks noGrp="1"/>
          </p:cNvSpPr>
          <p:nvPr>
            <p:ph type="sldNum" sz="quarter" idx="10"/>
          </p:nvPr>
        </p:nvSpPr>
        <p:spPr/>
        <p:txBody>
          <a:bodyPr/>
          <a:lstStyle/>
          <a:p>
            <a:pPr defTabSz="931774">
              <a:defRPr/>
            </a:pPr>
            <a:fld id="{BDC1E78F-E69B-43F4-A560-D77B99B480A1}" type="slidenum">
              <a:rPr lang="en-US">
                <a:solidFill>
                  <a:prstClr val="black"/>
                </a:solidFill>
                <a:latin typeface="Calibri" panose="020F0502020204030204"/>
              </a:rPr>
              <a:pPr defTabSz="931774">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3663742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Options can be chosen or left blank</a:t>
            </a:r>
          </a:p>
          <a:p>
            <a:endParaRPr lang="en-US" dirty="0"/>
          </a:p>
        </p:txBody>
      </p:sp>
      <p:sp>
        <p:nvSpPr>
          <p:cNvPr id="4" name="Slide Number Placeholder 3"/>
          <p:cNvSpPr>
            <a:spLocks noGrp="1"/>
          </p:cNvSpPr>
          <p:nvPr>
            <p:ph type="sldNum" sz="quarter" idx="10"/>
          </p:nvPr>
        </p:nvSpPr>
        <p:spPr/>
        <p:txBody>
          <a:bodyPr/>
          <a:lstStyle/>
          <a:p>
            <a:pPr defTabSz="931774">
              <a:defRPr/>
            </a:pPr>
            <a:fld id="{BDC1E78F-E69B-43F4-A560-D77B99B480A1}" type="slidenum">
              <a:rPr lang="en-US">
                <a:solidFill>
                  <a:prstClr val="black"/>
                </a:solidFill>
                <a:latin typeface="Calibri" panose="020F0502020204030204"/>
              </a:rPr>
              <a:pPr defTabSz="931774">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1598215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add your Office Name and phone number to your provider message, keeping it under the 260 character limit.</a:t>
            </a:r>
          </a:p>
          <a:p>
            <a:endParaRPr lang="en-US" dirty="0"/>
          </a:p>
          <a:p>
            <a:r>
              <a:rPr lang="en-US" dirty="0"/>
              <a:t>Add the number of reminder letters that you feel is manageable, then click the Submit button to review your reminder parameters.</a:t>
            </a:r>
          </a:p>
        </p:txBody>
      </p:sp>
      <p:sp>
        <p:nvSpPr>
          <p:cNvPr id="4" name="Slide Number Placeholder 3"/>
          <p:cNvSpPr>
            <a:spLocks noGrp="1"/>
          </p:cNvSpPr>
          <p:nvPr>
            <p:ph type="sldNum" sz="quarter" idx="5"/>
          </p:nvPr>
        </p:nvSpPr>
        <p:spPr/>
        <p:txBody>
          <a:bodyPr/>
          <a:lstStyle/>
          <a:p>
            <a:fld id="{BDC1E78F-E69B-43F4-A560-D77B99B480A1}" type="slidenum">
              <a:rPr lang="en-US" smtClean="0"/>
              <a:t>23</a:t>
            </a:fld>
            <a:endParaRPr lang="en-US"/>
          </a:p>
        </p:txBody>
      </p:sp>
    </p:spTree>
    <p:extLst>
      <p:ext uri="{BB962C8B-B14F-4D97-AF65-F5344CB8AC3E}">
        <p14:creationId xmlns:p14="http://schemas.microsoft.com/office/powerpoint/2010/main" val="1404144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everything looks good on the reminder parameter review pop-up that appears, click OK.</a:t>
            </a:r>
          </a:p>
          <a:p>
            <a:endParaRPr lang="en-US" dirty="0"/>
          </a:p>
          <a:p>
            <a:r>
              <a:rPr lang="en-US" dirty="0"/>
              <a:t>If changes need to be made before submitting, click Cancel to make the changes, then Submit to review again before clicking OK.</a:t>
            </a:r>
          </a:p>
        </p:txBody>
      </p:sp>
      <p:sp>
        <p:nvSpPr>
          <p:cNvPr id="4" name="Slide Number Placeholder 3"/>
          <p:cNvSpPr>
            <a:spLocks noGrp="1"/>
          </p:cNvSpPr>
          <p:nvPr>
            <p:ph type="sldNum" sz="quarter" idx="5"/>
          </p:nvPr>
        </p:nvSpPr>
        <p:spPr/>
        <p:txBody>
          <a:bodyPr/>
          <a:lstStyle/>
          <a:p>
            <a:fld id="{BDC1E78F-E69B-43F4-A560-D77B99B480A1}" type="slidenum">
              <a:rPr lang="en-US" smtClean="0"/>
              <a:t>24</a:t>
            </a:fld>
            <a:endParaRPr lang="en-US"/>
          </a:p>
        </p:txBody>
      </p:sp>
    </p:spTree>
    <p:extLst>
      <p:ext uri="{BB962C8B-B14F-4D97-AF65-F5344CB8AC3E}">
        <p14:creationId xmlns:p14="http://schemas.microsoft.com/office/powerpoint/2010/main" val="3477842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Results for a Reminder or Recall notice will need to be retrieved from the Reminder/Recall box on the MCIR Landing page, or the Rem/</a:t>
            </a:r>
            <a:r>
              <a:rPr lang="en-US" dirty="0" err="1"/>
              <a:t>Rcl</a:t>
            </a:r>
            <a:r>
              <a:rPr lang="en-US" dirty="0"/>
              <a:t> tab on any other page.</a:t>
            </a:r>
          </a:p>
          <a:p>
            <a:endParaRPr lang="en-US" dirty="0"/>
          </a:p>
          <a:p>
            <a:r>
              <a:rPr lang="en-US" dirty="0"/>
              <a:t>This functions the same way for</a:t>
            </a:r>
            <a:r>
              <a:rPr lang="en-US" baseline="0" dirty="0"/>
              <a:t> both notices</a:t>
            </a:r>
            <a:r>
              <a:rPr lang="en-US" dirty="0"/>
              <a:t>, so to reduce redundancy here we will cover the Reminder/Recall</a:t>
            </a:r>
            <a:r>
              <a:rPr lang="en-US" baseline="0" dirty="0"/>
              <a:t> Runs page following the Recall process.</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DC1E78F-E69B-43F4-A560-D77B99B480A1}" type="slidenum">
              <a:rPr lang="en-US" smtClean="0"/>
              <a:t>25</a:t>
            </a:fld>
            <a:endParaRPr lang="en-US"/>
          </a:p>
        </p:txBody>
      </p:sp>
    </p:spTree>
    <p:extLst>
      <p:ext uri="{BB962C8B-B14F-4D97-AF65-F5344CB8AC3E}">
        <p14:creationId xmlns:p14="http://schemas.microsoft.com/office/powerpoint/2010/main" val="1794005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1E78F-E69B-43F4-A560-D77B99B480A1}" type="slidenum">
              <a:rPr lang="en-US" smtClean="0"/>
              <a:t>2</a:t>
            </a:fld>
            <a:endParaRPr lang="en-US"/>
          </a:p>
        </p:txBody>
      </p:sp>
    </p:spTree>
    <p:extLst>
      <p:ext uri="{BB962C8B-B14F-4D97-AF65-F5344CB8AC3E}">
        <p14:creationId xmlns:p14="http://schemas.microsoft.com/office/powerpoint/2010/main" val="883699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running a recall, there a few things to keep in mind:</a:t>
            </a:r>
          </a:p>
          <a:p>
            <a:endParaRPr lang="en-US" dirty="0"/>
          </a:p>
          <a:p>
            <a:pPr marL="174708" indent="-174708" defTabSz="931774">
              <a:buFont typeface="Arial" panose="020B0604020202020204" pitchFamily="34" charset="0"/>
              <a:buChar char="•"/>
              <a:defRPr/>
            </a:pPr>
            <a:r>
              <a:rPr lang="en-US" dirty="0"/>
              <a:t>A person must be at least 30 days past due to be included in a recall</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solidFill>
                  <a:schemeClr val="tx1"/>
                </a:solidFill>
              </a:rPr>
              <a:t>If you were the last office to give a patient vaccines (other than birth dose hep b or flu), you are their immunizing medical home and they will be included in your recalls</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There is a difference if running a recall by Roster or Provider ID</a:t>
            </a:r>
          </a:p>
          <a:p>
            <a:pPr marL="640594" lvl="1" indent="-174708">
              <a:buFont typeface="Arial" panose="020B0604020202020204" pitchFamily="34" charset="0"/>
              <a:buChar char="•"/>
            </a:pPr>
            <a:r>
              <a:rPr lang="en-US" dirty="0"/>
              <a:t>Recalls run by Roster are only applicable to sites that are maintaining their roster.</a:t>
            </a:r>
          </a:p>
          <a:p>
            <a:pPr marL="640594" lvl="1" indent="-174708">
              <a:buFont typeface="Arial" panose="020B0604020202020204" pitchFamily="34" charset="0"/>
              <a:buChar char="•"/>
            </a:pPr>
            <a:r>
              <a:rPr lang="en-US" dirty="0"/>
              <a:t>Recalls run by Provider ID will only include those patients for whom your</a:t>
            </a:r>
            <a:r>
              <a:rPr lang="en-US" baseline="0" dirty="0"/>
              <a:t> office is </a:t>
            </a:r>
            <a:r>
              <a:rPr lang="en-US" dirty="0"/>
              <a:t>the Medical Home.</a:t>
            </a:r>
            <a:r>
              <a:rPr lang="en-US" baseline="0" dirty="0"/>
              <a:t> </a:t>
            </a:r>
            <a:endParaRPr lang="en-US" dirty="0"/>
          </a:p>
          <a:p>
            <a:endParaRPr lang="en-US" dirty="0"/>
          </a:p>
          <a:p>
            <a:pPr marL="174708" indent="-174708">
              <a:buFont typeface="Arial" panose="020B0604020202020204" pitchFamily="34" charset="0"/>
              <a:buChar char="•"/>
            </a:pPr>
            <a:r>
              <a:rPr lang="en-US" dirty="0"/>
              <a:t>There are vaccine and age limitations when running Recall</a:t>
            </a:r>
          </a:p>
          <a:p>
            <a:pPr marL="640594" lvl="1" indent="-174708">
              <a:buFont typeface="Arial" panose="020B0604020202020204" pitchFamily="34" charset="0"/>
              <a:buChar char="•"/>
            </a:pPr>
            <a:r>
              <a:rPr lang="en-US" dirty="0"/>
              <a:t>Recalls will not include anyone under the age of 6 months</a:t>
            </a:r>
          </a:p>
          <a:p>
            <a:pPr marL="640594" lvl="1" indent="-174708">
              <a:buFont typeface="Arial" panose="020B0604020202020204" pitchFamily="34" charset="0"/>
              <a:buChar char="•"/>
            </a:pPr>
            <a:r>
              <a:rPr lang="en-US" dirty="0"/>
              <a:t>Recalls are limited to the following vaccine series</a:t>
            </a:r>
          </a:p>
          <a:p>
            <a:pPr marL="1106481" lvl="2" indent="-174708">
              <a:buFont typeface="Arial" panose="020B0604020202020204" pitchFamily="34" charset="0"/>
              <a:buChar char="•"/>
            </a:pPr>
            <a:r>
              <a:rPr lang="en-US" dirty="0"/>
              <a:t>DTP/DTP/DTaP/DT/Td/Tdap</a:t>
            </a:r>
          </a:p>
          <a:p>
            <a:pPr marL="1106481" lvl="2" indent="-174708">
              <a:buFont typeface="Arial" panose="020B0604020202020204" pitchFamily="34" charset="0"/>
              <a:buChar char="•"/>
            </a:pPr>
            <a:r>
              <a:rPr lang="en-US" dirty="0"/>
              <a:t>Polio</a:t>
            </a:r>
          </a:p>
          <a:p>
            <a:pPr marL="1106481" lvl="2" indent="-174708">
              <a:buFont typeface="Arial" panose="020B0604020202020204" pitchFamily="34" charset="0"/>
              <a:buChar char="•"/>
            </a:pPr>
            <a:r>
              <a:rPr lang="en-US" dirty="0"/>
              <a:t>MMR</a:t>
            </a:r>
          </a:p>
          <a:p>
            <a:pPr marL="1106481" lvl="2" indent="-174708">
              <a:buFont typeface="Arial" panose="020B0604020202020204" pitchFamily="34" charset="0"/>
              <a:buChar char="•"/>
            </a:pPr>
            <a:r>
              <a:rPr lang="en-US" dirty="0"/>
              <a:t>HIB</a:t>
            </a:r>
          </a:p>
          <a:p>
            <a:pPr marL="1106481" lvl="2" indent="-174708">
              <a:buFont typeface="Arial" panose="020B0604020202020204" pitchFamily="34" charset="0"/>
              <a:buChar char="•"/>
            </a:pPr>
            <a:r>
              <a:rPr lang="en-US" dirty="0"/>
              <a:t>Hepatitis B</a:t>
            </a:r>
          </a:p>
          <a:p>
            <a:pPr marL="1106481" lvl="2" indent="-174708">
              <a:buFont typeface="Arial" panose="020B0604020202020204" pitchFamily="34" charset="0"/>
              <a:buChar char="•"/>
            </a:pPr>
            <a:r>
              <a:rPr lang="en-US" dirty="0"/>
              <a:t>Varicella</a:t>
            </a:r>
          </a:p>
          <a:p>
            <a:pPr marL="1106481" lvl="2" indent="-174708">
              <a:buFont typeface="Arial" panose="020B0604020202020204" pitchFamily="34" charset="0"/>
              <a:buChar char="•"/>
            </a:pPr>
            <a:r>
              <a:rPr lang="en-US" dirty="0"/>
              <a:t>Pneumococcal Conjugate</a:t>
            </a:r>
          </a:p>
          <a:p>
            <a:pPr marL="1106481" lvl="2" indent="-174708">
              <a:buFont typeface="Arial" panose="020B0604020202020204" pitchFamily="34" charset="0"/>
              <a:buChar char="•"/>
            </a:pPr>
            <a:r>
              <a:rPr lang="en-US" dirty="0"/>
              <a:t>Rotavirus</a:t>
            </a:r>
          </a:p>
          <a:p>
            <a:pPr marL="1106481" lvl="2" indent="-174708">
              <a:buFont typeface="Arial" panose="020B0604020202020204" pitchFamily="34" charset="0"/>
              <a:buChar char="•"/>
            </a:pPr>
            <a:r>
              <a:rPr lang="en-US" dirty="0"/>
              <a:t>HPV</a:t>
            </a:r>
          </a:p>
          <a:p>
            <a:pPr marL="1106481" lvl="2" indent="-174708">
              <a:buFont typeface="Arial" panose="020B0604020202020204" pitchFamily="34" charset="0"/>
              <a:buChar char="•"/>
            </a:pPr>
            <a:r>
              <a:rPr lang="en-US" dirty="0"/>
              <a:t>Hepatitis A</a:t>
            </a:r>
          </a:p>
          <a:p>
            <a:pPr marL="1106481" lvl="2" indent="-174708">
              <a:buFont typeface="Arial" panose="020B0604020202020204" pitchFamily="34" charset="0"/>
              <a:buChar char="•"/>
            </a:pPr>
            <a:r>
              <a:rPr lang="en-US" dirty="0"/>
              <a:t>Seasonal Influenza</a:t>
            </a:r>
          </a:p>
          <a:p>
            <a:pPr marL="1106481" lvl="2" indent="-174708">
              <a:buFont typeface="Arial" panose="020B0604020202020204" pitchFamily="34" charset="0"/>
              <a:buChar char="•"/>
            </a:pPr>
            <a:r>
              <a:rPr lang="en-US" dirty="0"/>
              <a:t>Pneumococcal (Adult)</a:t>
            </a:r>
          </a:p>
          <a:p>
            <a:pPr marL="1106481" lvl="2" indent="-174708">
              <a:buFont typeface="Arial" panose="020B0604020202020204" pitchFamily="34" charset="0"/>
              <a:buChar char="•"/>
            </a:pPr>
            <a:r>
              <a:rPr lang="en-US" dirty="0"/>
              <a:t>Meningococcal Conjugate (overdue at 12) </a:t>
            </a:r>
          </a:p>
          <a:p>
            <a:pPr marL="640594" lvl="1" indent="-174708">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BDC1E78F-E69B-43F4-A560-D77B99B480A1}" type="slidenum">
              <a:rPr lang="en-US" smtClean="0"/>
              <a:t>26</a:t>
            </a:fld>
            <a:endParaRPr lang="en-US"/>
          </a:p>
        </p:txBody>
      </p:sp>
    </p:spTree>
    <p:extLst>
      <p:ext uri="{BB962C8B-B14F-4D97-AF65-F5344CB8AC3E}">
        <p14:creationId xmlns:p14="http://schemas.microsoft.com/office/powerpoint/2010/main" val="2708501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Returning to the MCIR Landing Page, we again look to the Reminder/Recall menu. </a:t>
            </a:r>
          </a:p>
          <a:p>
            <a:endParaRPr lang="en-US" dirty="0"/>
          </a:p>
          <a:p>
            <a:r>
              <a:rPr lang="en-US" dirty="0"/>
              <a:t>Click on the Create Recall link, taking you to </a:t>
            </a:r>
            <a:r>
              <a:rPr lang="en-US"/>
              <a:t>the Recall </a:t>
            </a:r>
            <a:r>
              <a:rPr lang="en-US" dirty="0"/>
              <a:t>Outreach Notices page.</a:t>
            </a:r>
          </a:p>
        </p:txBody>
      </p:sp>
      <p:sp>
        <p:nvSpPr>
          <p:cNvPr id="4" name="Slide Number Placeholder 3"/>
          <p:cNvSpPr>
            <a:spLocks noGrp="1"/>
          </p:cNvSpPr>
          <p:nvPr>
            <p:ph type="sldNum" sz="quarter" idx="5"/>
          </p:nvPr>
        </p:nvSpPr>
        <p:spPr/>
        <p:txBody>
          <a:bodyPr/>
          <a:lstStyle/>
          <a:p>
            <a:fld id="{BDC1E78F-E69B-43F4-A560-D77B99B480A1}" type="slidenum">
              <a:rPr lang="en-US" smtClean="0"/>
              <a:t>27</a:t>
            </a:fld>
            <a:endParaRPr lang="en-US"/>
          </a:p>
        </p:txBody>
      </p:sp>
    </p:spTree>
    <p:extLst>
      <p:ext uri="{BB962C8B-B14F-4D97-AF65-F5344CB8AC3E}">
        <p14:creationId xmlns:p14="http://schemas.microsoft.com/office/powerpoint/2010/main" val="3095231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Recall Outreach Notices page is where you’ll add the parameters that will determine the results of your recall. These options are flexible, and if you’re not interested in getting too specific, many of them can be left blank.</a:t>
            </a:r>
          </a:p>
          <a:p>
            <a:endParaRPr lang="en-US" dirty="0"/>
          </a:p>
          <a:p>
            <a:r>
              <a:rPr lang="en-US" dirty="0"/>
              <a:t>We’ll review each section to help you understand how to get the most out of recall. </a:t>
            </a:r>
          </a:p>
        </p:txBody>
      </p:sp>
      <p:sp>
        <p:nvSpPr>
          <p:cNvPr id="4" name="Slide Number Placeholder 3"/>
          <p:cNvSpPr>
            <a:spLocks noGrp="1"/>
          </p:cNvSpPr>
          <p:nvPr>
            <p:ph type="sldNum" sz="quarter" idx="5"/>
          </p:nvPr>
        </p:nvSpPr>
        <p:spPr/>
        <p:txBody>
          <a:bodyPr/>
          <a:lstStyle/>
          <a:p>
            <a:fld id="{BDC1E78F-E69B-43F4-A560-D77B99B480A1}" type="slidenum">
              <a:rPr lang="en-US" smtClean="0"/>
              <a:t>28</a:t>
            </a:fld>
            <a:endParaRPr lang="en-US"/>
          </a:p>
        </p:txBody>
      </p:sp>
    </p:spTree>
    <p:extLst>
      <p:ext uri="{BB962C8B-B14F-4D97-AF65-F5344CB8AC3E}">
        <p14:creationId xmlns:p14="http://schemas.microsoft.com/office/powerpoint/2010/main" val="3013771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top of the Recall Outreach Notices page is a description box. You’ll want to delete the letters and numbers in this box, replacing it with a title that identifies the recall. </a:t>
            </a:r>
          </a:p>
          <a:p>
            <a:endParaRPr lang="en-US" dirty="0"/>
          </a:p>
          <a:p>
            <a:r>
              <a:rPr lang="en-US" dirty="0"/>
              <a:t>For example, title your recall “19-36 Month Recall” if you’re running a general recall for that specific age range. </a:t>
            </a:r>
          </a:p>
        </p:txBody>
      </p:sp>
      <p:sp>
        <p:nvSpPr>
          <p:cNvPr id="4" name="Slide Number Placeholder 3"/>
          <p:cNvSpPr>
            <a:spLocks noGrp="1"/>
          </p:cNvSpPr>
          <p:nvPr>
            <p:ph type="sldNum" sz="quarter" idx="5"/>
          </p:nvPr>
        </p:nvSpPr>
        <p:spPr/>
        <p:txBody>
          <a:bodyPr/>
          <a:lstStyle/>
          <a:p>
            <a:fld id="{BDC1E78F-E69B-43F4-A560-D77B99B480A1}" type="slidenum">
              <a:rPr lang="en-US" smtClean="0"/>
              <a:t>29</a:t>
            </a:fld>
            <a:endParaRPr lang="en-US"/>
          </a:p>
        </p:txBody>
      </p:sp>
    </p:spTree>
    <p:extLst>
      <p:ext uri="{BB962C8B-B14F-4D97-AF65-F5344CB8AC3E}">
        <p14:creationId xmlns:p14="http://schemas.microsoft.com/office/powerpoint/2010/main" val="4280255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a:t>
            </a:r>
            <a:r>
              <a:rPr lang="en-US" baseline="0" dirty="0"/>
              <a:t> Preview of a</a:t>
            </a:r>
            <a:r>
              <a:rPr lang="en-US" dirty="0"/>
              <a:t> Simple Letter.</a:t>
            </a:r>
          </a:p>
        </p:txBody>
      </p:sp>
      <p:sp>
        <p:nvSpPr>
          <p:cNvPr id="4" name="Slide Number Placeholder 3"/>
          <p:cNvSpPr>
            <a:spLocks noGrp="1"/>
          </p:cNvSpPr>
          <p:nvPr>
            <p:ph type="sldNum" sz="quarter" idx="5"/>
          </p:nvPr>
        </p:nvSpPr>
        <p:spPr/>
        <p:txBody>
          <a:bodyPr/>
          <a:lstStyle/>
          <a:p>
            <a:fld id="{BDC1E78F-E69B-43F4-A560-D77B99B480A1}" type="slidenum">
              <a:rPr lang="en-US" smtClean="0"/>
              <a:t>30</a:t>
            </a:fld>
            <a:endParaRPr lang="en-US"/>
          </a:p>
        </p:txBody>
      </p:sp>
    </p:spTree>
    <p:extLst>
      <p:ext uri="{BB962C8B-B14F-4D97-AF65-F5344CB8AC3E}">
        <p14:creationId xmlns:p14="http://schemas.microsoft.com/office/powerpoint/2010/main" val="31132600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This is a</a:t>
            </a:r>
            <a:r>
              <a:rPr lang="en-US" baseline="0" dirty="0"/>
              <a:t> Preview of a</a:t>
            </a:r>
            <a:r>
              <a:rPr lang="en-US" dirty="0"/>
              <a:t> Comprehensive Letter.</a:t>
            </a:r>
          </a:p>
          <a:p>
            <a:endParaRPr lang="en-US" dirty="0"/>
          </a:p>
        </p:txBody>
      </p:sp>
      <p:sp>
        <p:nvSpPr>
          <p:cNvPr id="4" name="Slide Number Placeholder 3"/>
          <p:cNvSpPr>
            <a:spLocks noGrp="1"/>
          </p:cNvSpPr>
          <p:nvPr>
            <p:ph type="sldNum" sz="quarter" idx="10"/>
          </p:nvPr>
        </p:nvSpPr>
        <p:spPr/>
        <p:txBody>
          <a:bodyPr/>
          <a:lstStyle/>
          <a:p>
            <a:fld id="{BDC1E78F-E69B-43F4-A560-D77B99B480A1}" type="slidenum">
              <a:rPr lang="en-US" smtClean="0"/>
              <a:t>31</a:t>
            </a:fld>
            <a:endParaRPr lang="en-US"/>
          </a:p>
        </p:txBody>
      </p:sp>
    </p:spTree>
    <p:extLst>
      <p:ext uri="{BB962C8B-B14F-4D97-AF65-F5344CB8AC3E}">
        <p14:creationId xmlns:p14="http://schemas.microsoft.com/office/powerpoint/2010/main" val="15514814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requirement for recall is choosing the age range, which must be a minimum of 6 months of age.</a:t>
            </a:r>
          </a:p>
        </p:txBody>
      </p:sp>
      <p:sp>
        <p:nvSpPr>
          <p:cNvPr id="4" name="Slide Number Placeholder 3"/>
          <p:cNvSpPr>
            <a:spLocks noGrp="1"/>
          </p:cNvSpPr>
          <p:nvPr>
            <p:ph type="sldNum" sz="quarter" idx="5"/>
          </p:nvPr>
        </p:nvSpPr>
        <p:spPr/>
        <p:txBody>
          <a:bodyPr/>
          <a:lstStyle/>
          <a:p>
            <a:fld id="{BDC1E78F-E69B-43F4-A560-D77B99B480A1}" type="slidenum">
              <a:rPr lang="en-US" smtClean="0"/>
              <a:t>32</a:t>
            </a:fld>
            <a:endParaRPr lang="en-US"/>
          </a:p>
        </p:txBody>
      </p:sp>
    </p:spTree>
    <p:extLst>
      <p:ext uri="{BB962C8B-B14F-4D97-AF65-F5344CB8AC3E}">
        <p14:creationId xmlns:p14="http://schemas.microsoft.com/office/powerpoint/2010/main" val="31375945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Options can be chosen or left blank</a:t>
            </a:r>
          </a:p>
          <a:p>
            <a:endParaRPr lang="en-US" dirty="0"/>
          </a:p>
        </p:txBody>
      </p:sp>
      <p:sp>
        <p:nvSpPr>
          <p:cNvPr id="4" name="Slide Number Placeholder 3"/>
          <p:cNvSpPr>
            <a:spLocks noGrp="1"/>
          </p:cNvSpPr>
          <p:nvPr>
            <p:ph type="sldNum" sz="quarter" idx="5"/>
          </p:nvPr>
        </p:nvSpPr>
        <p:spPr/>
        <p:txBody>
          <a:bodyPr/>
          <a:lstStyle/>
          <a:p>
            <a:fld id="{BDC1E78F-E69B-43F4-A560-D77B99B480A1}" type="slidenum">
              <a:rPr lang="en-US" smtClean="0"/>
              <a:t>33</a:t>
            </a:fld>
            <a:endParaRPr lang="en-US"/>
          </a:p>
        </p:txBody>
      </p:sp>
    </p:spTree>
    <p:extLst>
      <p:ext uri="{BB962C8B-B14F-4D97-AF65-F5344CB8AC3E}">
        <p14:creationId xmlns:p14="http://schemas.microsoft.com/office/powerpoint/2010/main" val="3621470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C1E78F-E69B-43F4-A560-D77B99B480A1}" type="slidenum">
              <a:rPr lang="en-US" smtClean="0"/>
              <a:t>34</a:t>
            </a:fld>
            <a:endParaRPr lang="en-US"/>
          </a:p>
        </p:txBody>
      </p:sp>
    </p:spTree>
    <p:extLst>
      <p:ext uri="{BB962C8B-B14F-4D97-AF65-F5344CB8AC3E}">
        <p14:creationId xmlns:p14="http://schemas.microsoft.com/office/powerpoint/2010/main" val="7518306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1E78F-E69B-43F4-A560-D77B99B480A1}" type="slidenum">
              <a:rPr lang="en-US" smtClean="0"/>
              <a:t>35</a:t>
            </a:fld>
            <a:endParaRPr lang="en-US"/>
          </a:p>
        </p:txBody>
      </p:sp>
    </p:spTree>
    <p:extLst>
      <p:ext uri="{BB962C8B-B14F-4D97-AF65-F5344CB8AC3E}">
        <p14:creationId xmlns:p14="http://schemas.microsoft.com/office/powerpoint/2010/main" val="3674239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Routine vaccines and ensuring patients are up-to-date is crucial to protect patients and protect communities from vaccine-preventable disease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Risk of  VPD-outbreaks are very concerning as coverage rate estimates have declined</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As social distancing relaxes, this concern is even greater</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Many global programs for polio and measles have been suspended</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COVID-19 reminds us how global viruses are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Vaccines can prevent co-infections and COVID-19 complications by reducing risk of secondary infections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Also keeping in mind flu season this year - a crucial focus locally and nationally</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Enhance efforts to protect against flu in the upcoming season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Vaccines reduce burden on the healthcare system by preventing hospitalizations</a:t>
            </a:r>
          </a:p>
          <a:p>
            <a:endParaRPr lang="en-US" dirty="0"/>
          </a:p>
        </p:txBody>
      </p:sp>
      <p:sp>
        <p:nvSpPr>
          <p:cNvPr id="4" name="Slide Number Placeholder 3"/>
          <p:cNvSpPr>
            <a:spLocks noGrp="1"/>
          </p:cNvSpPr>
          <p:nvPr>
            <p:ph type="sldNum" sz="quarter" idx="5"/>
          </p:nvPr>
        </p:nvSpPr>
        <p:spPr/>
        <p:txBody>
          <a:bodyPr/>
          <a:lstStyle/>
          <a:p>
            <a:fld id="{71A1ED82-5041-4E2B-A078-E74452268C64}" type="slidenum">
              <a:rPr lang="en-US" smtClean="0"/>
              <a:t>3</a:t>
            </a:fld>
            <a:endParaRPr lang="en-US"/>
          </a:p>
        </p:txBody>
      </p:sp>
    </p:spTree>
    <p:extLst>
      <p:ext uri="{BB962C8B-B14F-4D97-AF65-F5344CB8AC3E}">
        <p14:creationId xmlns:p14="http://schemas.microsoft.com/office/powerpoint/2010/main" val="5851810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add your Office Name and phone number to your provider message, keeping it under the 260 character limit</a:t>
            </a:r>
          </a:p>
          <a:p>
            <a:endParaRPr lang="en-US" dirty="0"/>
          </a:p>
          <a:p>
            <a:r>
              <a:rPr lang="en-US" dirty="0"/>
              <a:t>Add the number of recall letters that you feel is manageable, then click the Submit button to review your recall parameters</a:t>
            </a:r>
          </a:p>
        </p:txBody>
      </p:sp>
      <p:sp>
        <p:nvSpPr>
          <p:cNvPr id="4" name="Slide Number Placeholder 3"/>
          <p:cNvSpPr>
            <a:spLocks noGrp="1"/>
          </p:cNvSpPr>
          <p:nvPr>
            <p:ph type="sldNum" sz="quarter" idx="5"/>
          </p:nvPr>
        </p:nvSpPr>
        <p:spPr/>
        <p:txBody>
          <a:bodyPr/>
          <a:lstStyle/>
          <a:p>
            <a:fld id="{BDC1E78F-E69B-43F4-A560-D77B99B480A1}" type="slidenum">
              <a:rPr lang="en-US" smtClean="0"/>
              <a:t>36</a:t>
            </a:fld>
            <a:endParaRPr lang="en-US"/>
          </a:p>
        </p:txBody>
      </p:sp>
    </p:spTree>
    <p:extLst>
      <p:ext uri="{BB962C8B-B14F-4D97-AF65-F5344CB8AC3E}">
        <p14:creationId xmlns:p14="http://schemas.microsoft.com/office/powerpoint/2010/main" val="29229898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everything looks good on the recall parameter review pop-up that appears, click OK</a:t>
            </a:r>
          </a:p>
          <a:p>
            <a:endParaRPr lang="en-US" dirty="0"/>
          </a:p>
          <a:p>
            <a:r>
              <a:rPr lang="en-US" dirty="0"/>
              <a:t>If you notice changes that need to be made before submitting, click Cancel to make the changes, then Submit to review again before clicking OK</a:t>
            </a:r>
          </a:p>
        </p:txBody>
      </p:sp>
      <p:sp>
        <p:nvSpPr>
          <p:cNvPr id="4" name="Slide Number Placeholder 3"/>
          <p:cNvSpPr>
            <a:spLocks noGrp="1"/>
          </p:cNvSpPr>
          <p:nvPr>
            <p:ph type="sldNum" sz="quarter" idx="5"/>
          </p:nvPr>
        </p:nvSpPr>
        <p:spPr/>
        <p:txBody>
          <a:bodyPr/>
          <a:lstStyle/>
          <a:p>
            <a:fld id="{BDC1E78F-E69B-43F4-A560-D77B99B480A1}" type="slidenum">
              <a:rPr lang="en-US" smtClean="0"/>
              <a:t>37</a:t>
            </a:fld>
            <a:endParaRPr lang="en-US"/>
          </a:p>
        </p:txBody>
      </p:sp>
    </p:spTree>
    <p:extLst>
      <p:ext uri="{BB962C8B-B14F-4D97-AF65-F5344CB8AC3E}">
        <p14:creationId xmlns:p14="http://schemas.microsoft.com/office/powerpoint/2010/main" val="14816998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Results for a Reminder or Recall notice will need to be retrieved from the Reminder/Recall box on the MCIR Landing page, or the Rem/</a:t>
            </a:r>
            <a:r>
              <a:rPr lang="en-US" dirty="0" err="1"/>
              <a:t>Rcl</a:t>
            </a:r>
            <a:r>
              <a:rPr lang="en-US" dirty="0"/>
              <a:t> tab on any other page.</a:t>
            </a:r>
          </a:p>
          <a:p>
            <a:endParaRPr lang="en-US" dirty="0"/>
          </a:p>
        </p:txBody>
      </p:sp>
      <p:sp>
        <p:nvSpPr>
          <p:cNvPr id="4" name="Slide Number Placeholder 3"/>
          <p:cNvSpPr>
            <a:spLocks noGrp="1"/>
          </p:cNvSpPr>
          <p:nvPr>
            <p:ph type="sldNum" sz="quarter" idx="5"/>
          </p:nvPr>
        </p:nvSpPr>
        <p:spPr/>
        <p:txBody>
          <a:bodyPr/>
          <a:lstStyle/>
          <a:p>
            <a:fld id="{BDC1E78F-E69B-43F4-A560-D77B99B480A1}" type="slidenum">
              <a:rPr lang="en-US" smtClean="0"/>
              <a:t>38</a:t>
            </a:fld>
            <a:endParaRPr lang="en-US"/>
          </a:p>
        </p:txBody>
      </p:sp>
    </p:spTree>
    <p:extLst>
      <p:ext uri="{BB962C8B-B14F-4D97-AF65-F5344CB8AC3E}">
        <p14:creationId xmlns:p14="http://schemas.microsoft.com/office/powerpoint/2010/main" val="21144845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submitting a reminder or a recall, it can take time for the report to process due to the number of letters you’re requesting (as well as the number of jobs submitted before it in the queue)</a:t>
            </a:r>
          </a:p>
          <a:p>
            <a:endParaRPr lang="en-US" dirty="0"/>
          </a:p>
          <a:p>
            <a:r>
              <a:rPr lang="en-US" dirty="0"/>
              <a:t>If remaining on the Reminder/Recall runs page, click on the Refresh button to update the Status</a:t>
            </a:r>
          </a:p>
          <a:p>
            <a:endParaRPr lang="en-US" dirty="0"/>
          </a:p>
          <a:p>
            <a:r>
              <a:rPr lang="en-US" dirty="0"/>
              <a:t>Status types include:</a:t>
            </a:r>
          </a:p>
          <a:p>
            <a:pPr marL="174708" indent="-174708">
              <a:buFont typeface="Arial" panose="020B0604020202020204" pitchFamily="34" charset="0"/>
              <a:buChar char="•"/>
            </a:pPr>
            <a:r>
              <a:rPr lang="en-US" dirty="0"/>
              <a:t>Report is being processed</a:t>
            </a:r>
          </a:p>
          <a:p>
            <a:pPr marL="174708" indent="-174708">
              <a:buFont typeface="Arial" panose="020B0604020202020204" pitchFamily="34" charset="0"/>
              <a:buChar char="•"/>
            </a:pPr>
            <a:r>
              <a:rPr lang="en-US" dirty="0"/>
              <a:t>No data found</a:t>
            </a:r>
          </a:p>
          <a:p>
            <a:pPr marL="174708" indent="-174708">
              <a:buFont typeface="Arial" panose="020B0604020202020204" pitchFamily="34" charset="0"/>
              <a:buChar char="•"/>
            </a:pPr>
            <a:r>
              <a:rPr lang="en-US" dirty="0"/>
              <a:t>Aborted</a:t>
            </a:r>
          </a:p>
          <a:p>
            <a:pPr marL="174708" indent="-174708">
              <a:buFont typeface="Arial" panose="020B0604020202020204" pitchFamily="34" charset="0"/>
              <a:buChar char="•"/>
            </a:pPr>
            <a:r>
              <a:rPr lang="en-US" dirty="0"/>
              <a:t>Waiting to be mailed</a:t>
            </a:r>
          </a:p>
        </p:txBody>
      </p:sp>
      <p:sp>
        <p:nvSpPr>
          <p:cNvPr id="4" name="Slide Number Placeholder 3"/>
          <p:cNvSpPr>
            <a:spLocks noGrp="1"/>
          </p:cNvSpPr>
          <p:nvPr>
            <p:ph type="sldNum" sz="quarter" idx="5"/>
          </p:nvPr>
        </p:nvSpPr>
        <p:spPr/>
        <p:txBody>
          <a:bodyPr/>
          <a:lstStyle/>
          <a:p>
            <a:fld id="{BDC1E78F-E69B-43F4-A560-D77B99B480A1}" type="slidenum">
              <a:rPr lang="en-US" smtClean="0"/>
              <a:t>39</a:t>
            </a:fld>
            <a:endParaRPr lang="en-US"/>
          </a:p>
        </p:txBody>
      </p:sp>
    </p:spTree>
    <p:extLst>
      <p:ext uri="{BB962C8B-B14F-4D97-AF65-F5344CB8AC3E}">
        <p14:creationId xmlns:p14="http://schemas.microsoft.com/office/powerpoint/2010/main" val="28719980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report Status reads Waiting to be mailed, the report can be reviewed by clicking on the Retrieve Report link to the far right of the description</a:t>
            </a:r>
          </a:p>
          <a:p>
            <a:endParaRPr lang="en-US" dirty="0"/>
          </a:p>
          <a:p>
            <a:r>
              <a:rPr lang="en-US" dirty="0"/>
              <a:t>Review the report, especially the very last page that shows a summary of the Matched People who generated a letter, as well as the Non-Matched People that did not. Someone may appear under the Non-Matched Summary because MCIR was unable to find a record match (deceased person, bad address, etc.)</a:t>
            </a:r>
          </a:p>
          <a:p>
            <a:endParaRPr lang="en-US" dirty="0"/>
          </a:p>
          <a:p>
            <a:r>
              <a:rPr lang="en-US" dirty="0"/>
              <a:t>If the letters look good, they can be printed and folded to fit into a size 10 windowed business envelope </a:t>
            </a:r>
          </a:p>
          <a:p>
            <a:endParaRPr lang="en-US" dirty="0"/>
          </a:p>
          <a:p>
            <a:r>
              <a:rPr lang="en-US" dirty="0"/>
              <a:t> </a:t>
            </a:r>
          </a:p>
        </p:txBody>
      </p:sp>
      <p:sp>
        <p:nvSpPr>
          <p:cNvPr id="4" name="Slide Number Placeholder 3"/>
          <p:cNvSpPr>
            <a:spLocks noGrp="1"/>
          </p:cNvSpPr>
          <p:nvPr>
            <p:ph type="sldNum" sz="quarter" idx="5"/>
          </p:nvPr>
        </p:nvSpPr>
        <p:spPr/>
        <p:txBody>
          <a:bodyPr/>
          <a:lstStyle/>
          <a:p>
            <a:fld id="{BDC1E78F-E69B-43F4-A560-D77B99B480A1}" type="slidenum">
              <a:rPr lang="en-US" smtClean="0"/>
              <a:t>40</a:t>
            </a:fld>
            <a:endParaRPr lang="en-US"/>
          </a:p>
        </p:txBody>
      </p:sp>
    </p:spTree>
    <p:extLst>
      <p:ext uri="{BB962C8B-B14F-4D97-AF65-F5344CB8AC3E}">
        <p14:creationId xmlns:p14="http://schemas.microsoft.com/office/powerpoint/2010/main" val="12944226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Reminder/Recall report is going to be used for outreach to the overdue patients, it’s important to mark it in MCIR as Mailed. This prevents additional recalls from being generated for the same patients for 60 days. </a:t>
            </a:r>
          </a:p>
          <a:p>
            <a:endParaRPr lang="en-US" dirty="0"/>
          </a:p>
          <a:p>
            <a:r>
              <a:rPr lang="en-US" dirty="0"/>
              <a:t>After closing out of the letters pop-up, additional choices will appear after clicking on the Refresh link.</a:t>
            </a:r>
          </a:p>
          <a:p>
            <a:endParaRPr lang="en-US" dirty="0"/>
          </a:p>
          <a:p>
            <a:endParaRPr lang="en-US" dirty="0"/>
          </a:p>
        </p:txBody>
      </p:sp>
      <p:sp>
        <p:nvSpPr>
          <p:cNvPr id="4" name="Slide Number Placeholder 3"/>
          <p:cNvSpPr>
            <a:spLocks noGrp="1"/>
          </p:cNvSpPr>
          <p:nvPr>
            <p:ph type="sldNum" sz="quarter" idx="5"/>
          </p:nvPr>
        </p:nvSpPr>
        <p:spPr/>
        <p:txBody>
          <a:bodyPr/>
          <a:lstStyle/>
          <a:p>
            <a:fld id="{BDC1E78F-E69B-43F4-A560-D77B99B480A1}" type="slidenum">
              <a:rPr lang="en-US" smtClean="0"/>
              <a:t>41</a:t>
            </a:fld>
            <a:endParaRPr lang="en-US"/>
          </a:p>
        </p:txBody>
      </p:sp>
    </p:spTree>
    <p:extLst>
      <p:ext uri="{BB962C8B-B14F-4D97-AF65-F5344CB8AC3E}">
        <p14:creationId xmlns:p14="http://schemas.microsoft.com/office/powerpoint/2010/main" val="23898927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options that appear after Refreshing page are:</a:t>
            </a:r>
          </a:p>
          <a:p>
            <a:endParaRPr lang="en-US" dirty="0"/>
          </a:p>
          <a:p>
            <a:pPr marL="174708" indent="-174708">
              <a:buFont typeface="Arial" panose="020B0604020202020204" pitchFamily="34" charset="0"/>
              <a:buChar char="•"/>
            </a:pPr>
            <a:r>
              <a:rPr lang="en-US" dirty="0"/>
              <a:t>Mailed – this link should be used after editing and printing the letters, to confirm the report and prevent additional recalls for 60 days</a:t>
            </a:r>
          </a:p>
          <a:p>
            <a:pPr marL="174708" indent="-174708">
              <a:buFont typeface="Arial" panose="020B0604020202020204" pitchFamily="34" charset="0"/>
              <a:buChar char="•"/>
            </a:pPr>
            <a:r>
              <a:rPr lang="en-US" dirty="0"/>
              <a:t>Not Mailed – this link should be used if the Recall results will not be used, purging the report as if it were never run</a:t>
            </a:r>
          </a:p>
          <a:p>
            <a:pPr marL="174708" indent="-174708">
              <a:buFont typeface="Arial" panose="020B0604020202020204" pitchFamily="34" charset="0"/>
              <a:buChar char="•"/>
            </a:pPr>
            <a:r>
              <a:rPr lang="en-US" dirty="0"/>
              <a:t>Edit – if a person needs to be removed from the report (maybe they have an appointment in the next few days), this link can be used to remove their name from the report confirmation (though their letter will need to be manually pulled after printing)</a:t>
            </a:r>
          </a:p>
          <a:p>
            <a:pPr marL="174708" indent="-174708">
              <a:buFont typeface="Arial" panose="020B0604020202020204" pitchFamily="34" charset="0"/>
              <a:buChar char="•"/>
            </a:pPr>
            <a:r>
              <a:rPr lang="en-US" dirty="0"/>
              <a:t>Just in case they don’t make their appointment, by editing them out of the results before marking the report as Mailed, they would be included in a subsequent recall right away</a:t>
            </a:r>
          </a:p>
          <a:p>
            <a:pPr marL="174708" indent="-174708">
              <a:buFont typeface="Arial" panose="020B0604020202020204" pitchFamily="34" charset="0"/>
              <a:buChar char="•"/>
            </a:pPr>
            <a:r>
              <a:rPr lang="en-US" dirty="0"/>
              <a:t>Retrieve Report – this link remains on the page, allowing you to retrieve the recall report until it is marked as Mailed or Not Mailed</a:t>
            </a:r>
          </a:p>
        </p:txBody>
      </p:sp>
      <p:sp>
        <p:nvSpPr>
          <p:cNvPr id="4" name="Slide Number Placeholder 3"/>
          <p:cNvSpPr>
            <a:spLocks noGrp="1"/>
          </p:cNvSpPr>
          <p:nvPr>
            <p:ph type="sldNum" sz="quarter" idx="5"/>
          </p:nvPr>
        </p:nvSpPr>
        <p:spPr/>
        <p:txBody>
          <a:bodyPr/>
          <a:lstStyle/>
          <a:p>
            <a:fld id="{BDC1E78F-E69B-43F4-A560-D77B99B480A1}" type="slidenum">
              <a:rPr lang="en-US" smtClean="0"/>
              <a:t>42</a:t>
            </a:fld>
            <a:endParaRPr lang="en-US"/>
          </a:p>
        </p:txBody>
      </p:sp>
    </p:spTree>
    <p:extLst>
      <p:ext uri="{BB962C8B-B14F-4D97-AF65-F5344CB8AC3E}">
        <p14:creationId xmlns:p14="http://schemas.microsoft.com/office/powerpoint/2010/main" val="10643693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After the reminder/recalls have been sent there are reports available to see how many immunizations have resulted from the notices,</a:t>
            </a:r>
            <a:r>
              <a:rPr lang="en-US" baseline="0" dirty="0"/>
              <a:t> and w</a:t>
            </a:r>
            <a:r>
              <a:rPr lang="en-US" dirty="0"/>
              <a:t>ho has been sent three recall letters and not responded.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To view these reports from the MCIR Landing page, go to the Reports menu and select Reminder/Recall. </a:t>
            </a:r>
          </a:p>
          <a:p>
            <a:endParaRPr lang="en-US" dirty="0"/>
          </a:p>
        </p:txBody>
      </p:sp>
      <p:sp>
        <p:nvSpPr>
          <p:cNvPr id="4" name="Slide Number Placeholder 3"/>
          <p:cNvSpPr>
            <a:spLocks noGrp="1"/>
          </p:cNvSpPr>
          <p:nvPr>
            <p:ph type="sldNum" sz="quarter" idx="5"/>
          </p:nvPr>
        </p:nvSpPr>
        <p:spPr/>
        <p:txBody>
          <a:bodyPr/>
          <a:lstStyle/>
          <a:p>
            <a:fld id="{BDC1E78F-E69B-43F4-A560-D77B99B480A1}" type="slidenum">
              <a:rPr lang="en-US" smtClean="0"/>
              <a:t>43</a:t>
            </a:fld>
            <a:endParaRPr lang="en-US"/>
          </a:p>
        </p:txBody>
      </p:sp>
    </p:spTree>
    <p:extLst>
      <p:ext uri="{BB962C8B-B14F-4D97-AF65-F5344CB8AC3E}">
        <p14:creationId xmlns:p14="http://schemas.microsoft.com/office/powerpoint/2010/main" val="32313982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Whether at a clinic, multi-physician practice, county, or state level, data helps drive your planning and intervention process.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For HPV vaccination, knowing your data means determining baseline vaccination rates.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Calculating your baseline rates of patients who have initiated and completed the HPV vaccine series is critical before beginning any intervention. </a:t>
            </a: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r>
              <a:rPr lang="en-US" sz="1200" b="0" i="0" u="none" strike="noStrike" baseline="0" dirty="0">
                <a:solidFill>
                  <a:srgbClr val="000000"/>
                </a:solidFill>
                <a:latin typeface="Arial" panose="020B0604020202020204" pitchFamily="34" charset="0"/>
              </a:rPr>
              <a:t>Adolescent health care quality is measured by several Healthcare Effectiveness Data and Information Set (HEDIS) performance indicators important to payors. </a:t>
            </a:r>
            <a:br>
              <a:rPr lang="en-US" sz="1200" b="0" i="0" u="none" strike="noStrike" baseline="0" dirty="0">
                <a:solidFill>
                  <a:srgbClr val="000000"/>
                </a:solidFill>
                <a:latin typeface="Arial" panose="020B0604020202020204" pitchFamily="34" charset="0"/>
              </a:rPr>
            </a:br>
            <a:br>
              <a:rPr lang="en-US" sz="1200" b="0" i="0" u="none" strike="noStrike" baseline="0" dirty="0">
                <a:solidFill>
                  <a:srgbClr val="000000"/>
                </a:solidFill>
                <a:latin typeface="Arial" panose="020B0604020202020204" pitchFamily="34" charset="0"/>
              </a:rPr>
            </a:br>
            <a:r>
              <a:rPr lang="en-US" sz="1200" b="0" i="0" u="none" strike="noStrike" baseline="0" dirty="0">
                <a:solidFill>
                  <a:srgbClr val="000000"/>
                </a:solidFill>
                <a:latin typeface="Arial" panose="020B0604020202020204" pitchFamily="34" charset="0"/>
              </a:rPr>
              <a:t>Improving HPV vaccination rates can impact organizational quality measures for immunization of adolescents and adolescent well-care visits.</a:t>
            </a:r>
            <a:endParaRPr lang="en-US"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0F3479-2103-4562-AB83-96ABACF69D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52483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C1E78F-E69B-43F4-A560-D77B99B480A1}" type="slidenum">
              <a:rPr lang="en-US" smtClean="0"/>
              <a:t>46</a:t>
            </a:fld>
            <a:endParaRPr lang="en-US"/>
          </a:p>
        </p:txBody>
      </p:sp>
    </p:spTree>
    <p:extLst>
      <p:ext uri="{BB962C8B-B14F-4D97-AF65-F5344CB8AC3E}">
        <p14:creationId xmlns:p14="http://schemas.microsoft.com/office/powerpoint/2010/main" val="869913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A1ED82-5041-4E2B-A078-E74452268C64}" type="slidenum">
              <a:rPr lang="en-US" smtClean="0"/>
              <a:t>6</a:t>
            </a:fld>
            <a:endParaRPr lang="en-US"/>
          </a:p>
        </p:txBody>
      </p:sp>
    </p:spTree>
    <p:extLst>
      <p:ext uri="{BB962C8B-B14F-4D97-AF65-F5344CB8AC3E}">
        <p14:creationId xmlns:p14="http://schemas.microsoft.com/office/powerpoint/2010/main" val="3765100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A1ED82-5041-4E2B-A078-E74452268C64}" type="slidenum">
              <a:rPr lang="en-US" smtClean="0"/>
              <a:t>9</a:t>
            </a:fld>
            <a:endParaRPr lang="en-US"/>
          </a:p>
        </p:txBody>
      </p:sp>
    </p:spTree>
    <p:extLst>
      <p:ext uri="{BB962C8B-B14F-4D97-AF65-F5344CB8AC3E}">
        <p14:creationId xmlns:p14="http://schemas.microsoft.com/office/powerpoint/2010/main" val="501338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Reminder/Recall is among several evidence-based strategies that can be used to maintain and/or increase your immunization coverage levels by notifying patients to get back to your office for vaccines</a:t>
            </a:r>
          </a:p>
          <a:p>
            <a:endParaRPr lang="en-US" dirty="0"/>
          </a:p>
          <a:p>
            <a:r>
              <a:rPr lang="en-US" dirty="0"/>
              <a:t>MCIR offers Reminders for vaccines of patients in specific age ranges, as well as Recall, which focuses on patients that are 30 days or more past due for immunizations</a:t>
            </a:r>
          </a:p>
          <a:p>
            <a:endParaRPr lang="en-US" dirty="0"/>
          </a:p>
          <a:p>
            <a:r>
              <a:rPr lang="en-US" dirty="0"/>
              <a:t>We will be covering the basics of running a MCIR reminder, and then a recall. These</a:t>
            </a:r>
            <a:r>
              <a:rPr lang="en-US" baseline="0" dirty="0"/>
              <a:t> are both useful</a:t>
            </a:r>
            <a:r>
              <a:rPr lang="en-US" dirty="0"/>
              <a:t> tools that you can use to keep your patients from falling too far behind on their immunizations</a:t>
            </a:r>
          </a:p>
        </p:txBody>
      </p:sp>
      <p:sp>
        <p:nvSpPr>
          <p:cNvPr id="4" name="Slide Number Placeholder 3"/>
          <p:cNvSpPr>
            <a:spLocks noGrp="1"/>
          </p:cNvSpPr>
          <p:nvPr>
            <p:ph type="sldNum" sz="quarter" idx="5"/>
          </p:nvPr>
        </p:nvSpPr>
        <p:spPr/>
        <p:txBody>
          <a:bodyPr/>
          <a:lstStyle/>
          <a:p>
            <a:fld id="{BDC1E78F-E69B-43F4-A560-D77B99B480A1}" type="slidenum">
              <a:rPr lang="en-US" smtClean="0"/>
              <a:t>12</a:t>
            </a:fld>
            <a:endParaRPr lang="en-US"/>
          </a:p>
        </p:txBody>
      </p:sp>
    </p:spTree>
    <p:extLst>
      <p:ext uri="{BB962C8B-B14F-4D97-AF65-F5344CB8AC3E}">
        <p14:creationId xmlns:p14="http://schemas.microsoft.com/office/powerpoint/2010/main" val="1879362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running a REMINDER, there a few things to keep in mind:</a:t>
            </a:r>
          </a:p>
          <a:p>
            <a:endParaRPr lang="en-US" dirty="0"/>
          </a:p>
          <a:p>
            <a:pPr marL="174708" indent="-174708" defTabSz="931774">
              <a:buFont typeface="Arial" panose="020B0604020202020204" pitchFamily="34" charset="0"/>
              <a:buChar char="•"/>
              <a:defRPr/>
            </a:pPr>
            <a:r>
              <a:rPr lang="en-US" dirty="0"/>
              <a:t>The patient will be included</a:t>
            </a:r>
            <a:r>
              <a:rPr lang="en-US" baseline="0" dirty="0"/>
              <a:t> in the Reminder based on their age, not on their vaccine eligibility. The reminder will generate with patients at least 6 months younger than the chosen age milestone.</a:t>
            </a:r>
          </a:p>
          <a:p>
            <a:pPr marL="174708" indent="-174708" defTabSz="931774">
              <a:buFont typeface="Arial" panose="020B0604020202020204" pitchFamily="34" charset="0"/>
              <a:buChar char="•"/>
              <a:defRPr/>
            </a:pPr>
            <a:endParaRPr lang="en-US" dirty="0"/>
          </a:p>
          <a:p>
            <a:pPr marL="174708" indent="-174708">
              <a:buFont typeface="Arial" panose="020B0604020202020204" pitchFamily="34" charset="0"/>
              <a:buChar char="•"/>
            </a:pPr>
            <a:r>
              <a:rPr lang="en-US" dirty="0"/>
              <a:t>If you were the last office to give a patient vaccines (other than birth dose hep b or flu), you are their immunizing medical home and they will be included in your reminders.</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There is a difference if running a Reminder by Roster or Provider ID</a:t>
            </a:r>
          </a:p>
          <a:p>
            <a:pPr marL="640594" lvl="1" indent="-174708">
              <a:buFont typeface="Arial" panose="020B0604020202020204" pitchFamily="34" charset="0"/>
              <a:buChar char="•"/>
            </a:pPr>
            <a:r>
              <a:rPr lang="en-US" dirty="0"/>
              <a:t>Reminders run by Roster are only applicable to sites that are maintaining their roster.</a:t>
            </a:r>
          </a:p>
          <a:p>
            <a:pPr marL="640594" lvl="1" indent="-174708">
              <a:buFont typeface="Arial" panose="020B0604020202020204" pitchFamily="34" charset="0"/>
              <a:buChar char="•"/>
            </a:pPr>
            <a:r>
              <a:rPr lang="en-US" dirty="0"/>
              <a:t>Reminders run by Provider ID will only include your current patients (you are the patient’s immunizing Medical Home)</a:t>
            </a:r>
          </a:p>
          <a:p>
            <a:pPr marL="640594" lvl="1" indent="-174708">
              <a:buFont typeface="Arial" panose="020B0604020202020204" pitchFamily="34" charset="0"/>
              <a:buChar char="•"/>
            </a:pPr>
            <a:endParaRPr lang="en-US" dirty="0"/>
          </a:p>
          <a:p>
            <a:pPr marL="174708" indent="-174708" defTabSz="931774">
              <a:buFont typeface="Arial" panose="020B0604020202020204" pitchFamily="34" charset="0"/>
              <a:buChar char="•"/>
              <a:defRPr/>
            </a:pPr>
            <a:r>
              <a:rPr lang="en-US" dirty="0"/>
              <a:t>If patients no longer visit your office or your attempts to contact them are ignored, you are hopefully updating the patient’s status to Moved or Gone Elsewhere or Lost to Follow-up to prevent these records from pulling into a reminder, saving you postage</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DC1E78F-E69B-43F4-A560-D77B99B480A1}" type="slidenum">
              <a:rPr lang="en-US" smtClean="0"/>
              <a:t>13</a:t>
            </a:fld>
            <a:endParaRPr lang="en-US"/>
          </a:p>
        </p:txBody>
      </p:sp>
    </p:spTree>
    <p:extLst>
      <p:ext uri="{BB962C8B-B14F-4D97-AF65-F5344CB8AC3E}">
        <p14:creationId xmlns:p14="http://schemas.microsoft.com/office/powerpoint/2010/main" val="3226192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a:t>To find the medical home from the patients General Information page click Edit above their name. This will take you to the Edit Person screen where some edits can be made to the patients information.</a:t>
            </a:r>
          </a:p>
          <a:p>
            <a:pPr defTabSz="931774">
              <a:defRPr/>
            </a:pPr>
            <a:endParaRPr lang="en-US" dirty="0"/>
          </a:p>
          <a:p>
            <a:pPr marL="174708" indent="-174708" defTabSz="931774">
              <a:buFont typeface="Arial" panose="020B0604020202020204" pitchFamily="34" charset="0"/>
              <a:buChar char="•"/>
              <a:defRPr/>
            </a:pPr>
            <a:r>
              <a:rPr lang="en-US" dirty="0"/>
              <a:t>Under Medical Home, your</a:t>
            </a:r>
            <a:r>
              <a:rPr lang="en-US" baseline="0" dirty="0"/>
              <a:t> office’s name should appear. T</a:t>
            </a:r>
            <a:r>
              <a:rPr lang="en-US" dirty="0"/>
              <a:t>he patient provider status</a:t>
            </a:r>
            <a:r>
              <a:rPr lang="en-US" baseline="0" dirty="0"/>
              <a:t> should show Active.</a:t>
            </a:r>
          </a:p>
          <a:p>
            <a:pPr marL="174708" indent="-174708" defTabSz="931774">
              <a:buFont typeface="Arial" panose="020B0604020202020204" pitchFamily="34" charset="0"/>
              <a:buChar char="•"/>
              <a:defRPr/>
            </a:pPr>
            <a:endParaRPr lang="en-US" baseline="0" dirty="0"/>
          </a:p>
          <a:p>
            <a:pPr marL="174708" indent="-174708" defTabSz="931774">
              <a:buFont typeface="Arial" panose="020B0604020202020204" pitchFamily="34" charset="0"/>
              <a:buChar char="•"/>
              <a:defRPr/>
            </a:pPr>
            <a:r>
              <a:rPr lang="en-US" dirty="0"/>
              <a:t>If you are not their immunizing medical home in MCIR, they will not be included in your Reminder/Recalls or when assessing your rates.</a:t>
            </a:r>
          </a:p>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r>
              <a:rPr lang="en-US" dirty="0"/>
              <a:t>No further action is required. </a:t>
            </a:r>
          </a:p>
          <a:p>
            <a:endParaRPr lang="en-US" dirty="0"/>
          </a:p>
        </p:txBody>
      </p:sp>
      <p:sp>
        <p:nvSpPr>
          <p:cNvPr id="4" name="Slide Number Placeholder 3"/>
          <p:cNvSpPr>
            <a:spLocks noGrp="1"/>
          </p:cNvSpPr>
          <p:nvPr>
            <p:ph type="sldNum" sz="quarter" idx="5"/>
          </p:nvPr>
        </p:nvSpPr>
        <p:spPr/>
        <p:txBody>
          <a:bodyPr/>
          <a:lstStyle/>
          <a:p>
            <a:fld id="{BDC1E78F-E69B-43F4-A560-D77B99B480A1}" type="slidenum">
              <a:rPr lang="en-US" smtClean="0"/>
              <a:t>14</a:t>
            </a:fld>
            <a:endParaRPr lang="en-US"/>
          </a:p>
        </p:txBody>
      </p:sp>
    </p:spTree>
    <p:extLst>
      <p:ext uri="{BB962C8B-B14F-4D97-AF65-F5344CB8AC3E}">
        <p14:creationId xmlns:p14="http://schemas.microsoft.com/office/powerpoint/2010/main" val="776883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a:t>If patients have moved, no longer visit your office, or your attempts to contact them are ignored, you want to update their Patient Provider Status. Doing so ensures they are not included on reminder/recalls. This is especially important with deceased patients.</a:t>
            </a:r>
          </a:p>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r>
              <a:rPr lang="en-US" dirty="0"/>
              <a:t>Updating Patient Provider Status should be done prior to running a reminder/recall to reduce the number of invalid letters generated. </a:t>
            </a:r>
          </a:p>
        </p:txBody>
      </p:sp>
      <p:sp>
        <p:nvSpPr>
          <p:cNvPr id="4" name="Slide Number Placeholder 3"/>
          <p:cNvSpPr>
            <a:spLocks noGrp="1"/>
          </p:cNvSpPr>
          <p:nvPr>
            <p:ph type="sldNum" sz="quarter" idx="5"/>
          </p:nvPr>
        </p:nvSpPr>
        <p:spPr/>
        <p:txBody>
          <a:bodyPr/>
          <a:lstStyle/>
          <a:p>
            <a:fld id="{BDC1E78F-E69B-43F4-A560-D77B99B480A1}" type="slidenum">
              <a:rPr lang="en-US" smtClean="0"/>
              <a:t>15</a:t>
            </a:fld>
            <a:endParaRPr lang="en-US"/>
          </a:p>
        </p:txBody>
      </p:sp>
    </p:spTree>
    <p:extLst>
      <p:ext uri="{BB962C8B-B14F-4D97-AF65-F5344CB8AC3E}">
        <p14:creationId xmlns:p14="http://schemas.microsoft.com/office/powerpoint/2010/main" val="3765454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A3566-D679-4004-A9B8-50CD125299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09B24D-A02C-496A-A54B-57A9565043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69486D-BE56-4EBA-954A-231D84F93817}"/>
              </a:ext>
            </a:extLst>
          </p:cNvPr>
          <p:cNvSpPr>
            <a:spLocks noGrp="1"/>
          </p:cNvSpPr>
          <p:nvPr>
            <p:ph type="dt" sz="half" idx="10"/>
          </p:nvPr>
        </p:nvSpPr>
        <p:spPr/>
        <p:txBody>
          <a:bodyPr/>
          <a:lstStyle/>
          <a:p>
            <a:fld id="{0F5A2170-1117-43D6-A477-C4A0D70D4392}" type="datetimeFigureOut">
              <a:rPr lang="en-US" smtClean="0"/>
              <a:t>8/18/2020</a:t>
            </a:fld>
            <a:endParaRPr lang="en-US"/>
          </a:p>
        </p:txBody>
      </p:sp>
      <p:sp>
        <p:nvSpPr>
          <p:cNvPr id="5" name="Footer Placeholder 4">
            <a:extLst>
              <a:ext uri="{FF2B5EF4-FFF2-40B4-BE49-F238E27FC236}">
                <a16:creationId xmlns:a16="http://schemas.microsoft.com/office/drawing/2014/main" id="{9BCDD2CA-75B9-4074-B53F-0C30A8E408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6CC518-91B8-4FF2-A459-C198B3984FF6}"/>
              </a:ext>
            </a:extLst>
          </p:cNvPr>
          <p:cNvSpPr>
            <a:spLocks noGrp="1"/>
          </p:cNvSpPr>
          <p:nvPr>
            <p:ph type="sldNum" sz="quarter" idx="12"/>
          </p:nvPr>
        </p:nvSpPr>
        <p:spPr/>
        <p:txBody>
          <a:bodyPr/>
          <a:lstStyle/>
          <a:p>
            <a:fld id="{A94BB8DC-DD78-4359-BACB-B3E1F88B87FF}" type="slidenum">
              <a:rPr lang="en-US" smtClean="0"/>
              <a:t>‹#›</a:t>
            </a:fld>
            <a:endParaRPr lang="en-US"/>
          </a:p>
        </p:txBody>
      </p:sp>
    </p:spTree>
    <p:extLst>
      <p:ext uri="{BB962C8B-B14F-4D97-AF65-F5344CB8AC3E}">
        <p14:creationId xmlns:p14="http://schemas.microsoft.com/office/powerpoint/2010/main" val="331095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05285-5551-4297-8197-D4AB62181E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32AF01-3067-44AD-9C9A-D46C077891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B7C55E-6FDD-4C31-B906-FEABD5F99B04}"/>
              </a:ext>
            </a:extLst>
          </p:cNvPr>
          <p:cNvSpPr>
            <a:spLocks noGrp="1"/>
          </p:cNvSpPr>
          <p:nvPr>
            <p:ph type="dt" sz="half" idx="10"/>
          </p:nvPr>
        </p:nvSpPr>
        <p:spPr/>
        <p:txBody>
          <a:bodyPr/>
          <a:lstStyle/>
          <a:p>
            <a:fld id="{0F5A2170-1117-43D6-A477-C4A0D70D4392}" type="datetimeFigureOut">
              <a:rPr lang="en-US" smtClean="0"/>
              <a:t>8/18/2020</a:t>
            </a:fld>
            <a:endParaRPr lang="en-US"/>
          </a:p>
        </p:txBody>
      </p:sp>
      <p:sp>
        <p:nvSpPr>
          <p:cNvPr id="5" name="Footer Placeholder 4">
            <a:extLst>
              <a:ext uri="{FF2B5EF4-FFF2-40B4-BE49-F238E27FC236}">
                <a16:creationId xmlns:a16="http://schemas.microsoft.com/office/drawing/2014/main" id="{343F112C-73BD-4D82-9756-E3F5F6E24B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FC4311-EA51-47A0-B295-AD0D1135E9EF}"/>
              </a:ext>
            </a:extLst>
          </p:cNvPr>
          <p:cNvSpPr>
            <a:spLocks noGrp="1"/>
          </p:cNvSpPr>
          <p:nvPr>
            <p:ph type="sldNum" sz="quarter" idx="12"/>
          </p:nvPr>
        </p:nvSpPr>
        <p:spPr/>
        <p:txBody>
          <a:bodyPr/>
          <a:lstStyle/>
          <a:p>
            <a:fld id="{A94BB8DC-DD78-4359-BACB-B3E1F88B87FF}" type="slidenum">
              <a:rPr lang="en-US" smtClean="0"/>
              <a:t>‹#›</a:t>
            </a:fld>
            <a:endParaRPr lang="en-US"/>
          </a:p>
        </p:txBody>
      </p:sp>
    </p:spTree>
    <p:extLst>
      <p:ext uri="{BB962C8B-B14F-4D97-AF65-F5344CB8AC3E}">
        <p14:creationId xmlns:p14="http://schemas.microsoft.com/office/powerpoint/2010/main" val="103681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78887D-6A35-48B8-8919-8316F977FA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0B78C3-23DA-4FEE-9264-BB0AA421F1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78F872-D13D-41CF-A0FB-0A21BF1AE8E2}"/>
              </a:ext>
            </a:extLst>
          </p:cNvPr>
          <p:cNvSpPr>
            <a:spLocks noGrp="1"/>
          </p:cNvSpPr>
          <p:nvPr>
            <p:ph type="dt" sz="half" idx="10"/>
          </p:nvPr>
        </p:nvSpPr>
        <p:spPr/>
        <p:txBody>
          <a:bodyPr/>
          <a:lstStyle/>
          <a:p>
            <a:fld id="{0F5A2170-1117-43D6-A477-C4A0D70D4392}" type="datetimeFigureOut">
              <a:rPr lang="en-US" smtClean="0"/>
              <a:t>8/18/2020</a:t>
            </a:fld>
            <a:endParaRPr lang="en-US"/>
          </a:p>
        </p:txBody>
      </p:sp>
      <p:sp>
        <p:nvSpPr>
          <p:cNvPr id="5" name="Footer Placeholder 4">
            <a:extLst>
              <a:ext uri="{FF2B5EF4-FFF2-40B4-BE49-F238E27FC236}">
                <a16:creationId xmlns:a16="http://schemas.microsoft.com/office/drawing/2014/main" id="{7AB46671-6AE2-458C-8D78-DCD147CA3A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8CAFCD-B2CC-42AE-A13B-BF4FF82FCEA8}"/>
              </a:ext>
            </a:extLst>
          </p:cNvPr>
          <p:cNvSpPr>
            <a:spLocks noGrp="1"/>
          </p:cNvSpPr>
          <p:nvPr>
            <p:ph type="sldNum" sz="quarter" idx="12"/>
          </p:nvPr>
        </p:nvSpPr>
        <p:spPr/>
        <p:txBody>
          <a:bodyPr/>
          <a:lstStyle/>
          <a:p>
            <a:fld id="{A94BB8DC-DD78-4359-BACB-B3E1F88B87FF}" type="slidenum">
              <a:rPr lang="en-US" smtClean="0"/>
              <a:t>‹#›</a:t>
            </a:fld>
            <a:endParaRPr lang="en-US"/>
          </a:p>
        </p:txBody>
      </p:sp>
    </p:spTree>
    <p:extLst>
      <p:ext uri="{BB962C8B-B14F-4D97-AF65-F5344CB8AC3E}">
        <p14:creationId xmlns:p14="http://schemas.microsoft.com/office/powerpoint/2010/main" val="2916158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A047F-36CC-4FBB-B465-902EF69FE7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A2F0FB-CEE9-49A6-8A7D-ED1E16E03C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CDD38C-0007-4DA1-8E4D-3B664B75C3FA}"/>
              </a:ext>
            </a:extLst>
          </p:cNvPr>
          <p:cNvSpPr>
            <a:spLocks noGrp="1"/>
          </p:cNvSpPr>
          <p:nvPr>
            <p:ph type="dt" sz="half" idx="10"/>
          </p:nvPr>
        </p:nvSpPr>
        <p:spPr/>
        <p:txBody>
          <a:bodyPr/>
          <a:lstStyle/>
          <a:p>
            <a:fld id="{0F5A2170-1117-43D6-A477-C4A0D70D4392}" type="datetimeFigureOut">
              <a:rPr lang="en-US" smtClean="0"/>
              <a:t>8/18/2020</a:t>
            </a:fld>
            <a:endParaRPr lang="en-US"/>
          </a:p>
        </p:txBody>
      </p:sp>
      <p:sp>
        <p:nvSpPr>
          <p:cNvPr id="5" name="Footer Placeholder 4">
            <a:extLst>
              <a:ext uri="{FF2B5EF4-FFF2-40B4-BE49-F238E27FC236}">
                <a16:creationId xmlns:a16="http://schemas.microsoft.com/office/drawing/2014/main" id="{994DE7C7-DB97-4098-A76D-E3A3911204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299A80-2E31-4807-9D38-27E76099A1BC}"/>
              </a:ext>
            </a:extLst>
          </p:cNvPr>
          <p:cNvSpPr>
            <a:spLocks noGrp="1"/>
          </p:cNvSpPr>
          <p:nvPr>
            <p:ph type="sldNum" sz="quarter" idx="12"/>
          </p:nvPr>
        </p:nvSpPr>
        <p:spPr/>
        <p:txBody>
          <a:bodyPr/>
          <a:lstStyle/>
          <a:p>
            <a:fld id="{A94BB8DC-DD78-4359-BACB-B3E1F88B87FF}" type="slidenum">
              <a:rPr lang="en-US" smtClean="0"/>
              <a:t>‹#›</a:t>
            </a:fld>
            <a:endParaRPr lang="en-US"/>
          </a:p>
        </p:txBody>
      </p:sp>
    </p:spTree>
    <p:extLst>
      <p:ext uri="{BB962C8B-B14F-4D97-AF65-F5344CB8AC3E}">
        <p14:creationId xmlns:p14="http://schemas.microsoft.com/office/powerpoint/2010/main" val="2042835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5A388-0278-43FC-814C-42B45D5951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9496CA-B935-4FF9-AFC0-71BF87DBF4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ABF519-4B53-4BE1-A0BA-3556C7BE9A32}"/>
              </a:ext>
            </a:extLst>
          </p:cNvPr>
          <p:cNvSpPr>
            <a:spLocks noGrp="1"/>
          </p:cNvSpPr>
          <p:nvPr>
            <p:ph type="dt" sz="half" idx="10"/>
          </p:nvPr>
        </p:nvSpPr>
        <p:spPr/>
        <p:txBody>
          <a:bodyPr/>
          <a:lstStyle/>
          <a:p>
            <a:fld id="{0F5A2170-1117-43D6-A477-C4A0D70D4392}" type="datetimeFigureOut">
              <a:rPr lang="en-US" smtClean="0"/>
              <a:t>8/18/2020</a:t>
            </a:fld>
            <a:endParaRPr lang="en-US"/>
          </a:p>
        </p:txBody>
      </p:sp>
      <p:sp>
        <p:nvSpPr>
          <p:cNvPr id="5" name="Footer Placeholder 4">
            <a:extLst>
              <a:ext uri="{FF2B5EF4-FFF2-40B4-BE49-F238E27FC236}">
                <a16:creationId xmlns:a16="http://schemas.microsoft.com/office/drawing/2014/main" id="{F31DA985-4566-40F1-9299-DCFC6CEC56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466886-6D88-4F8A-B359-2074594C07EE}"/>
              </a:ext>
            </a:extLst>
          </p:cNvPr>
          <p:cNvSpPr>
            <a:spLocks noGrp="1"/>
          </p:cNvSpPr>
          <p:nvPr>
            <p:ph type="sldNum" sz="quarter" idx="12"/>
          </p:nvPr>
        </p:nvSpPr>
        <p:spPr/>
        <p:txBody>
          <a:bodyPr/>
          <a:lstStyle/>
          <a:p>
            <a:fld id="{A94BB8DC-DD78-4359-BACB-B3E1F88B87FF}" type="slidenum">
              <a:rPr lang="en-US" smtClean="0"/>
              <a:t>‹#›</a:t>
            </a:fld>
            <a:endParaRPr lang="en-US"/>
          </a:p>
        </p:txBody>
      </p:sp>
    </p:spTree>
    <p:extLst>
      <p:ext uri="{BB962C8B-B14F-4D97-AF65-F5344CB8AC3E}">
        <p14:creationId xmlns:p14="http://schemas.microsoft.com/office/powerpoint/2010/main" val="3632850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F95A7-B063-4DD0-98B8-D872780B2B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1E9CF8-1685-4001-A116-C49A372477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0FD616-7AAE-4B70-8676-3099325601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6467C5-8A48-4260-9447-37589AD03332}"/>
              </a:ext>
            </a:extLst>
          </p:cNvPr>
          <p:cNvSpPr>
            <a:spLocks noGrp="1"/>
          </p:cNvSpPr>
          <p:nvPr>
            <p:ph type="dt" sz="half" idx="10"/>
          </p:nvPr>
        </p:nvSpPr>
        <p:spPr/>
        <p:txBody>
          <a:bodyPr/>
          <a:lstStyle/>
          <a:p>
            <a:fld id="{0F5A2170-1117-43D6-A477-C4A0D70D4392}" type="datetimeFigureOut">
              <a:rPr lang="en-US" smtClean="0"/>
              <a:t>8/18/2020</a:t>
            </a:fld>
            <a:endParaRPr lang="en-US"/>
          </a:p>
        </p:txBody>
      </p:sp>
      <p:sp>
        <p:nvSpPr>
          <p:cNvPr id="6" name="Footer Placeholder 5">
            <a:extLst>
              <a:ext uri="{FF2B5EF4-FFF2-40B4-BE49-F238E27FC236}">
                <a16:creationId xmlns:a16="http://schemas.microsoft.com/office/drawing/2014/main" id="{A29BAC93-C7D9-4E2F-BC9D-B506AA6DA1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41C896-321C-4502-BBCD-39F93CE75850}"/>
              </a:ext>
            </a:extLst>
          </p:cNvPr>
          <p:cNvSpPr>
            <a:spLocks noGrp="1"/>
          </p:cNvSpPr>
          <p:nvPr>
            <p:ph type="sldNum" sz="quarter" idx="12"/>
          </p:nvPr>
        </p:nvSpPr>
        <p:spPr/>
        <p:txBody>
          <a:bodyPr/>
          <a:lstStyle/>
          <a:p>
            <a:fld id="{A94BB8DC-DD78-4359-BACB-B3E1F88B87FF}" type="slidenum">
              <a:rPr lang="en-US" smtClean="0"/>
              <a:t>‹#›</a:t>
            </a:fld>
            <a:endParaRPr lang="en-US"/>
          </a:p>
        </p:txBody>
      </p:sp>
    </p:spTree>
    <p:extLst>
      <p:ext uri="{BB962C8B-B14F-4D97-AF65-F5344CB8AC3E}">
        <p14:creationId xmlns:p14="http://schemas.microsoft.com/office/powerpoint/2010/main" val="349830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47D9-FCF0-41E8-9F37-0F7E536381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67C335-C2E2-4A6A-9FD9-9F6FF0FCC5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9F8A67-2AAA-46F6-90DB-7A5F2ABAA4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68B9EF-239D-4195-A89B-54397D88F1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73AE6C-283E-4354-B2BE-576323764E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DD2709-3C22-456B-9B96-7BC49DD318D7}"/>
              </a:ext>
            </a:extLst>
          </p:cNvPr>
          <p:cNvSpPr>
            <a:spLocks noGrp="1"/>
          </p:cNvSpPr>
          <p:nvPr>
            <p:ph type="dt" sz="half" idx="10"/>
          </p:nvPr>
        </p:nvSpPr>
        <p:spPr/>
        <p:txBody>
          <a:bodyPr/>
          <a:lstStyle/>
          <a:p>
            <a:fld id="{0F5A2170-1117-43D6-A477-C4A0D70D4392}" type="datetimeFigureOut">
              <a:rPr lang="en-US" smtClean="0"/>
              <a:t>8/18/2020</a:t>
            </a:fld>
            <a:endParaRPr lang="en-US"/>
          </a:p>
        </p:txBody>
      </p:sp>
      <p:sp>
        <p:nvSpPr>
          <p:cNvPr id="8" name="Footer Placeholder 7">
            <a:extLst>
              <a:ext uri="{FF2B5EF4-FFF2-40B4-BE49-F238E27FC236}">
                <a16:creationId xmlns:a16="http://schemas.microsoft.com/office/drawing/2014/main" id="{73249713-F54A-415F-8733-972E3F1756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0C732A-F929-47CC-A154-0214AA46087F}"/>
              </a:ext>
            </a:extLst>
          </p:cNvPr>
          <p:cNvSpPr>
            <a:spLocks noGrp="1"/>
          </p:cNvSpPr>
          <p:nvPr>
            <p:ph type="sldNum" sz="quarter" idx="12"/>
          </p:nvPr>
        </p:nvSpPr>
        <p:spPr/>
        <p:txBody>
          <a:bodyPr/>
          <a:lstStyle/>
          <a:p>
            <a:fld id="{A94BB8DC-DD78-4359-BACB-B3E1F88B87FF}" type="slidenum">
              <a:rPr lang="en-US" smtClean="0"/>
              <a:t>‹#›</a:t>
            </a:fld>
            <a:endParaRPr lang="en-US"/>
          </a:p>
        </p:txBody>
      </p:sp>
    </p:spTree>
    <p:extLst>
      <p:ext uri="{BB962C8B-B14F-4D97-AF65-F5344CB8AC3E}">
        <p14:creationId xmlns:p14="http://schemas.microsoft.com/office/powerpoint/2010/main" val="4207124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406B3-A8F3-497D-BB66-AE0425D7CA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9D773B-03DE-4F0B-BF14-BBAF48814C35}"/>
              </a:ext>
            </a:extLst>
          </p:cNvPr>
          <p:cNvSpPr>
            <a:spLocks noGrp="1"/>
          </p:cNvSpPr>
          <p:nvPr>
            <p:ph type="dt" sz="half" idx="10"/>
          </p:nvPr>
        </p:nvSpPr>
        <p:spPr/>
        <p:txBody>
          <a:bodyPr/>
          <a:lstStyle/>
          <a:p>
            <a:fld id="{0F5A2170-1117-43D6-A477-C4A0D70D4392}" type="datetimeFigureOut">
              <a:rPr lang="en-US" smtClean="0"/>
              <a:t>8/18/2020</a:t>
            </a:fld>
            <a:endParaRPr lang="en-US"/>
          </a:p>
        </p:txBody>
      </p:sp>
      <p:sp>
        <p:nvSpPr>
          <p:cNvPr id="4" name="Footer Placeholder 3">
            <a:extLst>
              <a:ext uri="{FF2B5EF4-FFF2-40B4-BE49-F238E27FC236}">
                <a16:creationId xmlns:a16="http://schemas.microsoft.com/office/drawing/2014/main" id="{F5035B49-8B87-41DD-8844-1C1566AEB0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07B2B2-2734-4053-AEAE-1D317F3C0C73}"/>
              </a:ext>
            </a:extLst>
          </p:cNvPr>
          <p:cNvSpPr>
            <a:spLocks noGrp="1"/>
          </p:cNvSpPr>
          <p:nvPr>
            <p:ph type="sldNum" sz="quarter" idx="12"/>
          </p:nvPr>
        </p:nvSpPr>
        <p:spPr/>
        <p:txBody>
          <a:bodyPr/>
          <a:lstStyle/>
          <a:p>
            <a:fld id="{A94BB8DC-DD78-4359-BACB-B3E1F88B87FF}" type="slidenum">
              <a:rPr lang="en-US" smtClean="0"/>
              <a:t>‹#›</a:t>
            </a:fld>
            <a:endParaRPr lang="en-US"/>
          </a:p>
        </p:txBody>
      </p:sp>
    </p:spTree>
    <p:extLst>
      <p:ext uri="{BB962C8B-B14F-4D97-AF65-F5344CB8AC3E}">
        <p14:creationId xmlns:p14="http://schemas.microsoft.com/office/powerpoint/2010/main" val="3215044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ED83D0-25D5-42BD-8D8A-70B944A565B2}"/>
              </a:ext>
            </a:extLst>
          </p:cNvPr>
          <p:cNvSpPr>
            <a:spLocks noGrp="1"/>
          </p:cNvSpPr>
          <p:nvPr>
            <p:ph type="dt" sz="half" idx="10"/>
          </p:nvPr>
        </p:nvSpPr>
        <p:spPr/>
        <p:txBody>
          <a:bodyPr/>
          <a:lstStyle/>
          <a:p>
            <a:fld id="{0F5A2170-1117-43D6-A477-C4A0D70D4392}" type="datetimeFigureOut">
              <a:rPr lang="en-US" smtClean="0"/>
              <a:t>8/18/2020</a:t>
            </a:fld>
            <a:endParaRPr lang="en-US"/>
          </a:p>
        </p:txBody>
      </p:sp>
      <p:sp>
        <p:nvSpPr>
          <p:cNvPr id="3" name="Footer Placeholder 2">
            <a:extLst>
              <a:ext uri="{FF2B5EF4-FFF2-40B4-BE49-F238E27FC236}">
                <a16:creationId xmlns:a16="http://schemas.microsoft.com/office/drawing/2014/main" id="{29B247A3-1A2C-4B02-8519-A138F38B43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982AAF-9F5F-494E-AA74-60616A41FEEC}"/>
              </a:ext>
            </a:extLst>
          </p:cNvPr>
          <p:cNvSpPr>
            <a:spLocks noGrp="1"/>
          </p:cNvSpPr>
          <p:nvPr>
            <p:ph type="sldNum" sz="quarter" idx="12"/>
          </p:nvPr>
        </p:nvSpPr>
        <p:spPr/>
        <p:txBody>
          <a:bodyPr/>
          <a:lstStyle/>
          <a:p>
            <a:fld id="{A94BB8DC-DD78-4359-BACB-B3E1F88B87FF}" type="slidenum">
              <a:rPr lang="en-US" smtClean="0"/>
              <a:t>‹#›</a:t>
            </a:fld>
            <a:endParaRPr lang="en-US"/>
          </a:p>
        </p:txBody>
      </p:sp>
    </p:spTree>
    <p:extLst>
      <p:ext uri="{BB962C8B-B14F-4D97-AF65-F5344CB8AC3E}">
        <p14:creationId xmlns:p14="http://schemas.microsoft.com/office/powerpoint/2010/main" val="1709822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81FEC-EE0E-406A-A1DA-E05BE494F6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AC2E1F-76CD-480D-AA81-4EF9FE76AD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1E46A7-1792-4EC1-A1B7-CC3CCC6DA9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3EA29F-137F-478B-B0B2-5F80394C97BA}"/>
              </a:ext>
            </a:extLst>
          </p:cNvPr>
          <p:cNvSpPr>
            <a:spLocks noGrp="1"/>
          </p:cNvSpPr>
          <p:nvPr>
            <p:ph type="dt" sz="half" idx="10"/>
          </p:nvPr>
        </p:nvSpPr>
        <p:spPr/>
        <p:txBody>
          <a:bodyPr/>
          <a:lstStyle/>
          <a:p>
            <a:fld id="{0F5A2170-1117-43D6-A477-C4A0D70D4392}" type="datetimeFigureOut">
              <a:rPr lang="en-US" smtClean="0"/>
              <a:t>8/18/2020</a:t>
            </a:fld>
            <a:endParaRPr lang="en-US"/>
          </a:p>
        </p:txBody>
      </p:sp>
      <p:sp>
        <p:nvSpPr>
          <p:cNvPr id="6" name="Footer Placeholder 5">
            <a:extLst>
              <a:ext uri="{FF2B5EF4-FFF2-40B4-BE49-F238E27FC236}">
                <a16:creationId xmlns:a16="http://schemas.microsoft.com/office/drawing/2014/main" id="{342C423F-41EB-4549-8FE8-911A7962F9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AA953F-E163-41B8-9038-68EA7D226B22}"/>
              </a:ext>
            </a:extLst>
          </p:cNvPr>
          <p:cNvSpPr>
            <a:spLocks noGrp="1"/>
          </p:cNvSpPr>
          <p:nvPr>
            <p:ph type="sldNum" sz="quarter" idx="12"/>
          </p:nvPr>
        </p:nvSpPr>
        <p:spPr/>
        <p:txBody>
          <a:bodyPr/>
          <a:lstStyle/>
          <a:p>
            <a:fld id="{A94BB8DC-DD78-4359-BACB-B3E1F88B87FF}" type="slidenum">
              <a:rPr lang="en-US" smtClean="0"/>
              <a:t>‹#›</a:t>
            </a:fld>
            <a:endParaRPr lang="en-US"/>
          </a:p>
        </p:txBody>
      </p:sp>
    </p:spTree>
    <p:extLst>
      <p:ext uri="{BB962C8B-B14F-4D97-AF65-F5344CB8AC3E}">
        <p14:creationId xmlns:p14="http://schemas.microsoft.com/office/powerpoint/2010/main" val="2386273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7307A-152D-4A39-97CC-00E838F580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036809-EE81-42EB-B8A9-4A88EC6112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20BC01-ADA2-498D-BC7B-7F390C28C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BAD30D-7BDC-4AD3-AB28-534DFB8AEEC6}"/>
              </a:ext>
            </a:extLst>
          </p:cNvPr>
          <p:cNvSpPr>
            <a:spLocks noGrp="1"/>
          </p:cNvSpPr>
          <p:nvPr>
            <p:ph type="dt" sz="half" idx="10"/>
          </p:nvPr>
        </p:nvSpPr>
        <p:spPr/>
        <p:txBody>
          <a:bodyPr/>
          <a:lstStyle/>
          <a:p>
            <a:fld id="{0F5A2170-1117-43D6-A477-C4A0D70D4392}" type="datetimeFigureOut">
              <a:rPr lang="en-US" smtClean="0"/>
              <a:t>8/18/2020</a:t>
            </a:fld>
            <a:endParaRPr lang="en-US"/>
          </a:p>
        </p:txBody>
      </p:sp>
      <p:sp>
        <p:nvSpPr>
          <p:cNvPr id="6" name="Footer Placeholder 5">
            <a:extLst>
              <a:ext uri="{FF2B5EF4-FFF2-40B4-BE49-F238E27FC236}">
                <a16:creationId xmlns:a16="http://schemas.microsoft.com/office/drawing/2014/main" id="{D099A8F0-13AF-469F-B476-7227BA08D4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7A2EAD-16C0-481D-BC3D-E591D18C07C3}"/>
              </a:ext>
            </a:extLst>
          </p:cNvPr>
          <p:cNvSpPr>
            <a:spLocks noGrp="1"/>
          </p:cNvSpPr>
          <p:nvPr>
            <p:ph type="sldNum" sz="quarter" idx="12"/>
          </p:nvPr>
        </p:nvSpPr>
        <p:spPr/>
        <p:txBody>
          <a:bodyPr/>
          <a:lstStyle/>
          <a:p>
            <a:fld id="{A94BB8DC-DD78-4359-BACB-B3E1F88B87FF}" type="slidenum">
              <a:rPr lang="en-US" smtClean="0"/>
              <a:t>‹#›</a:t>
            </a:fld>
            <a:endParaRPr lang="en-US"/>
          </a:p>
        </p:txBody>
      </p:sp>
    </p:spTree>
    <p:extLst>
      <p:ext uri="{BB962C8B-B14F-4D97-AF65-F5344CB8AC3E}">
        <p14:creationId xmlns:p14="http://schemas.microsoft.com/office/powerpoint/2010/main" val="3544969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A1ABBD-4CA9-42A2-8348-6045C19237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20907B-43B5-40A3-8446-67416F12B0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944A3B-CAAD-4B6B-AC39-CD35F60E8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A2170-1117-43D6-A477-C4A0D70D4392}" type="datetimeFigureOut">
              <a:rPr lang="en-US" smtClean="0"/>
              <a:t>8/18/2020</a:t>
            </a:fld>
            <a:endParaRPr lang="en-US"/>
          </a:p>
        </p:txBody>
      </p:sp>
      <p:sp>
        <p:nvSpPr>
          <p:cNvPr id="5" name="Footer Placeholder 4">
            <a:extLst>
              <a:ext uri="{FF2B5EF4-FFF2-40B4-BE49-F238E27FC236}">
                <a16:creationId xmlns:a16="http://schemas.microsoft.com/office/drawing/2014/main" id="{E2E332A2-27F8-4E2C-805B-CDA8D8358B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FCA0EEC-6322-43E7-A293-EDDDF6FDB1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BB8DC-DD78-4359-BACB-B3E1F88B87FF}" type="slidenum">
              <a:rPr lang="en-US" smtClean="0"/>
              <a:t>‹#›</a:t>
            </a:fld>
            <a:endParaRPr lang="en-US"/>
          </a:p>
        </p:txBody>
      </p:sp>
    </p:spTree>
    <p:extLst>
      <p:ext uri="{BB962C8B-B14F-4D97-AF65-F5344CB8AC3E}">
        <p14:creationId xmlns:p14="http://schemas.microsoft.com/office/powerpoint/2010/main" val="3969503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jp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hyperlink" Target="http://dx.doi.org/10.15585/mmwr.mm6930a3" TargetMode="External"/><Relationship Id="rId4" Type="http://schemas.openxmlformats.org/officeDocument/2006/relationships/hyperlink" Target="http://dx.doi.org/10.15585/mmwr.mm6919e2"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1.jpg"/><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5.xml.rels><?xml version="1.0" encoding="UTF-8" standalone="yes"?>
<Relationships xmlns="http://schemas.openxmlformats.org/package/2006/relationships"><Relationship Id="rId3" Type="http://schemas.openxmlformats.org/officeDocument/2006/relationships/hyperlink" Target="mailto:demars@msu.edu" TargetMode="External"/><Relationship Id="rId2" Type="http://schemas.openxmlformats.org/officeDocument/2006/relationships/hyperlink" Target="https://events.anr.msu.edu/Influenza2020/" TargetMode="Externa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6.xml.rels><?xml version="1.0" encoding="UTF-8" standalone="yes"?>
<Relationships xmlns="http://schemas.openxmlformats.org/package/2006/relationships"><Relationship Id="rId3" Type="http://schemas.openxmlformats.org/officeDocument/2006/relationships/hyperlink" Target="mailto:saladab@michigan.gov"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92504-D907-4657-8983-6592BA214B55}"/>
              </a:ext>
            </a:extLst>
          </p:cNvPr>
          <p:cNvSpPr>
            <a:spLocks noGrp="1"/>
          </p:cNvSpPr>
          <p:nvPr>
            <p:ph type="ctrTitle"/>
          </p:nvPr>
        </p:nvSpPr>
        <p:spPr>
          <a:xfrm>
            <a:off x="1524000" y="2378742"/>
            <a:ext cx="9144000" cy="1343538"/>
          </a:xfrm>
        </p:spPr>
        <p:txBody>
          <a:bodyPr/>
          <a:lstStyle/>
          <a:p>
            <a:r>
              <a:rPr lang="en-US" dirty="0"/>
              <a:t>            Recall</a:t>
            </a:r>
          </a:p>
        </p:txBody>
      </p:sp>
      <p:sp>
        <p:nvSpPr>
          <p:cNvPr id="3" name="Subtitle 2">
            <a:extLst>
              <a:ext uri="{FF2B5EF4-FFF2-40B4-BE49-F238E27FC236}">
                <a16:creationId xmlns:a16="http://schemas.microsoft.com/office/drawing/2014/main" id="{AD8E6624-513F-483D-9AED-E57F08002712}"/>
              </a:ext>
            </a:extLst>
          </p:cNvPr>
          <p:cNvSpPr>
            <a:spLocks noGrp="1"/>
          </p:cNvSpPr>
          <p:nvPr>
            <p:ph type="subTitle" idx="1"/>
          </p:nvPr>
        </p:nvSpPr>
        <p:spPr>
          <a:xfrm>
            <a:off x="1524000" y="3728375"/>
            <a:ext cx="9144000" cy="1655762"/>
          </a:xfrm>
        </p:spPr>
        <p:txBody>
          <a:bodyPr/>
          <a:lstStyle/>
          <a:p>
            <a:r>
              <a:rPr lang="en-US" dirty="0"/>
              <a:t>Cristi Bramer MDHHS Vaccine Preventable Disease Epidemiologist</a:t>
            </a:r>
          </a:p>
          <a:p>
            <a:r>
              <a:rPr lang="en-US" dirty="0"/>
              <a:t>John Harwood, Region 2 MCIR Coordinator</a:t>
            </a:r>
          </a:p>
          <a:p>
            <a:r>
              <a:rPr lang="en-US" dirty="0"/>
              <a:t>Bea Salada, MDHHS MCIR Coordinator</a:t>
            </a:r>
          </a:p>
        </p:txBody>
      </p:sp>
      <p:pic>
        <p:nvPicPr>
          <p:cNvPr id="5" name="Picture 4" descr="A picture containing clipart&#10;&#10;Description automatically generated">
            <a:extLst>
              <a:ext uri="{FF2B5EF4-FFF2-40B4-BE49-F238E27FC236}">
                <a16:creationId xmlns:a16="http://schemas.microsoft.com/office/drawing/2014/main" id="{CCCAF14B-8910-4504-9B43-759A99BC1D6E}"/>
              </a:ext>
            </a:extLst>
          </p:cNvPr>
          <p:cNvPicPr>
            <a:picLocks noChangeAspect="1"/>
          </p:cNvPicPr>
          <p:nvPr/>
        </p:nvPicPr>
        <p:blipFill>
          <a:blip r:embed="rId3"/>
          <a:stretch>
            <a:fillRect/>
          </a:stretch>
        </p:blipFill>
        <p:spPr>
          <a:xfrm>
            <a:off x="3889496" y="593738"/>
            <a:ext cx="4413007" cy="1853462"/>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6B176CBB-C607-4B2E-A8AE-0CE3D7D258AC}"/>
              </a:ext>
            </a:extLst>
          </p:cNvPr>
          <p:cNvPicPr>
            <a:picLocks noChangeAspect="1"/>
          </p:cNvPicPr>
          <p:nvPr/>
        </p:nvPicPr>
        <p:blipFill rotWithShape="1">
          <a:blip r:embed="rId4">
            <a:extLst>
              <a:ext uri="{28A0092B-C50C-407E-A947-70E740481C1C}">
                <a14:useLocalDpi xmlns:a14="http://schemas.microsoft.com/office/drawing/2010/main" val="0"/>
              </a:ext>
            </a:extLst>
          </a:blip>
          <a:srcRect b="17992"/>
          <a:stretch/>
        </p:blipFill>
        <p:spPr>
          <a:xfrm>
            <a:off x="3479633" y="2515658"/>
            <a:ext cx="2616367" cy="1069706"/>
          </a:xfrm>
          <a:prstGeom prst="rect">
            <a:avLst/>
          </a:prstGeom>
        </p:spPr>
      </p:pic>
    </p:spTree>
    <p:extLst>
      <p:ext uri="{BB962C8B-B14F-4D97-AF65-F5344CB8AC3E}">
        <p14:creationId xmlns:p14="http://schemas.microsoft.com/office/powerpoint/2010/main" val="2614305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599A1-B2AA-4F0B-8D01-F819797AD230}"/>
              </a:ext>
            </a:extLst>
          </p:cNvPr>
          <p:cNvSpPr>
            <a:spLocks noGrp="1"/>
          </p:cNvSpPr>
          <p:nvPr>
            <p:ph type="title"/>
          </p:nvPr>
        </p:nvSpPr>
        <p:spPr/>
        <p:txBody>
          <a:bodyPr/>
          <a:lstStyle/>
          <a:p>
            <a:r>
              <a:rPr lang="en-US" dirty="0"/>
              <a:t>Adolescent Vaccination Coverage</a:t>
            </a:r>
          </a:p>
        </p:txBody>
      </p:sp>
      <p:pic>
        <p:nvPicPr>
          <p:cNvPr id="5" name="Picture 4">
            <a:extLst>
              <a:ext uri="{FF2B5EF4-FFF2-40B4-BE49-F238E27FC236}">
                <a16:creationId xmlns:a16="http://schemas.microsoft.com/office/drawing/2014/main" id="{7B566C31-BA96-4362-BA53-AB3A93782B2E}"/>
              </a:ext>
            </a:extLst>
          </p:cNvPr>
          <p:cNvPicPr>
            <a:picLocks noChangeAspect="1"/>
          </p:cNvPicPr>
          <p:nvPr/>
        </p:nvPicPr>
        <p:blipFill>
          <a:blip r:embed="rId2"/>
          <a:stretch>
            <a:fillRect/>
          </a:stretch>
        </p:blipFill>
        <p:spPr>
          <a:xfrm>
            <a:off x="1847887" y="1432951"/>
            <a:ext cx="8222870" cy="4913165"/>
          </a:xfrm>
          <a:prstGeom prst="rect">
            <a:avLst/>
          </a:prstGeom>
        </p:spPr>
      </p:pic>
    </p:spTree>
    <p:extLst>
      <p:ext uri="{BB962C8B-B14F-4D97-AF65-F5344CB8AC3E}">
        <p14:creationId xmlns:p14="http://schemas.microsoft.com/office/powerpoint/2010/main" val="3293137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10D70-4E65-4941-A093-FE609C358442}"/>
              </a:ext>
            </a:extLst>
          </p:cNvPr>
          <p:cNvSpPr>
            <a:spLocks noGrp="1"/>
          </p:cNvSpPr>
          <p:nvPr>
            <p:ph type="title"/>
          </p:nvPr>
        </p:nvSpPr>
        <p:spPr/>
        <p:txBody>
          <a:bodyPr>
            <a:noAutofit/>
          </a:bodyPr>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sz="3200" dirty="0">
                <a:latin typeface="Calibri Light" panose="020F0302020204030204" pitchFamily="34" charset="0"/>
                <a:cs typeface="Calibri Light" panose="020F0302020204030204" pitchFamily="34" charset="0"/>
              </a:rPr>
              <a:t>Percent Change in Doses Administered Across the Lifespan in January – July 2020 Compared to the 2018-2019 Average by County</a:t>
            </a:r>
            <a:r>
              <a:rPr lang="en-US" sz="3200" baseline="0" dirty="0">
                <a:latin typeface="Calibri Light" panose="020F0302020204030204" pitchFamily="34" charset="0"/>
                <a:cs typeface="Calibri Light" panose="020F0302020204030204" pitchFamily="34" charset="0"/>
              </a:rPr>
              <a:t>, MCIR</a:t>
            </a:r>
            <a:endParaRPr lang="en-US" sz="3200" dirty="0">
              <a:latin typeface="Calibri Light" panose="020F0302020204030204" pitchFamily="34" charset="0"/>
              <a:cs typeface="Calibri Light" panose="020F0302020204030204" pitchFamily="34" charset="0"/>
            </a:endParaRPr>
          </a:p>
        </p:txBody>
      </p:sp>
      <p:pic>
        <p:nvPicPr>
          <p:cNvPr id="8" name="Picture 7">
            <a:extLst>
              <a:ext uri="{FF2B5EF4-FFF2-40B4-BE49-F238E27FC236}">
                <a16:creationId xmlns:a16="http://schemas.microsoft.com/office/drawing/2014/main" id="{665F5260-852F-414C-80FB-7598FD46B83E}"/>
              </a:ext>
            </a:extLst>
          </p:cNvPr>
          <p:cNvPicPr>
            <a:picLocks noChangeAspect="1"/>
          </p:cNvPicPr>
          <p:nvPr/>
        </p:nvPicPr>
        <p:blipFill>
          <a:blip r:embed="rId2"/>
          <a:stretch>
            <a:fillRect/>
          </a:stretch>
        </p:blipFill>
        <p:spPr>
          <a:xfrm>
            <a:off x="3147237" y="1232879"/>
            <a:ext cx="5394583" cy="5625121"/>
          </a:xfrm>
          <a:prstGeom prst="rect">
            <a:avLst/>
          </a:prstGeom>
        </p:spPr>
      </p:pic>
      <p:pic>
        <p:nvPicPr>
          <p:cNvPr id="10" name="Picture 9">
            <a:extLst>
              <a:ext uri="{FF2B5EF4-FFF2-40B4-BE49-F238E27FC236}">
                <a16:creationId xmlns:a16="http://schemas.microsoft.com/office/drawing/2014/main" id="{735F8259-78A5-4CEF-AF31-845771C82B75}"/>
              </a:ext>
            </a:extLst>
          </p:cNvPr>
          <p:cNvPicPr>
            <a:picLocks noChangeAspect="1"/>
          </p:cNvPicPr>
          <p:nvPr/>
        </p:nvPicPr>
        <p:blipFill>
          <a:blip r:embed="rId3"/>
          <a:stretch>
            <a:fillRect/>
          </a:stretch>
        </p:blipFill>
        <p:spPr>
          <a:xfrm>
            <a:off x="8643272" y="4779002"/>
            <a:ext cx="3305175" cy="1914525"/>
          </a:xfrm>
          <a:prstGeom prst="rect">
            <a:avLst/>
          </a:prstGeom>
        </p:spPr>
      </p:pic>
      <p:pic>
        <p:nvPicPr>
          <p:cNvPr id="3" name="Picture 2" descr="A picture containing clipart&#10;&#10;Description automatically generated">
            <a:extLst>
              <a:ext uri="{FF2B5EF4-FFF2-40B4-BE49-F238E27FC236}">
                <a16:creationId xmlns:a16="http://schemas.microsoft.com/office/drawing/2014/main" id="{D93AE295-1982-47BE-8DE3-09F9DC088905}"/>
              </a:ext>
            </a:extLst>
          </p:cNvPr>
          <p:cNvPicPr>
            <a:picLocks noChangeAspect="1"/>
          </p:cNvPicPr>
          <p:nvPr/>
        </p:nvPicPr>
        <p:blipFill>
          <a:blip r:embed="rId4"/>
          <a:stretch>
            <a:fillRect/>
          </a:stretch>
        </p:blipFill>
        <p:spPr>
          <a:xfrm>
            <a:off x="509773" y="5626929"/>
            <a:ext cx="1956701" cy="821814"/>
          </a:xfrm>
          <a:prstGeom prst="rect">
            <a:avLst/>
          </a:prstGeom>
        </p:spPr>
      </p:pic>
    </p:spTree>
    <p:extLst>
      <p:ext uri="{BB962C8B-B14F-4D97-AF65-F5344CB8AC3E}">
        <p14:creationId xmlns:p14="http://schemas.microsoft.com/office/powerpoint/2010/main" val="2941780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89F96-FE2E-47D5-8580-111372182C3E}"/>
              </a:ext>
            </a:extLst>
          </p:cNvPr>
          <p:cNvSpPr>
            <a:spLocks noGrp="1"/>
          </p:cNvSpPr>
          <p:nvPr>
            <p:ph type="title"/>
          </p:nvPr>
        </p:nvSpPr>
        <p:spPr>
          <a:xfrm>
            <a:off x="1047280" y="759805"/>
            <a:ext cx="10306520" cy="1325563"/>
          </a:xfrm>
        </p:spPr>
        <p:txBody>
          <a:bodyPr>
            <a:normAutofit/>
          </a:bodyPr>
          <a:lstStyle/>
          <a:p>
            <a:r>
              <a:rPr lang="en-US" sz="4000" dirty="0"/>
              <a:t>The Basics of MCIR Reminder/Recall</a:t>
            </a:r>
          </a:p>
        </p:txBody>
      </p:sp>
      <p:sp>
        <p:nvSpPr>
          <p:cNvPr id="3" name="Content Placeholder 2">
            <a:extLst>
              <a:ext uri="{FF2B5EF4-FFF2-40B4-BE49-F238E27FC236}">
                <a16:creationId xmlns:a16="http://schemas.microsoft.com/office/drawing/2014/main" id="{7DB7D88C-0E3A-4BC6-BF37-D8E5C3EAF9F9}"/>
              </a:ext>
            </a:extLst>
          </p:cNvPr>
          <p:cNvSpPr>
            <a:spLocks noGrp="1"/>
          </p:cNvSpPr>
          <p:nvPr>
            <p:ph idx="1"/>
          </p:nvPr>
        </p:nvSpPr>
        <p:spPr>
          <a:xfrm>
            <a:off x="1406975" y="2162642"/>
            <a:ext cx="8221119" cy="3370729"/>
          </a:xfrm>
        </p:spPr>
        <p:txBody>
          <a:bodyPr>
            <a:normAutofit/>
          </a:bodyPr>
          <a:lstStyle/>
          <a:p>
            <a:r>
              <a:rPr lang="en-US" dirty="0"/>
              <a:t>Reminder</a:t>
            </a:r>
          </a:p>
          <a:p>
            <a:pPr lvl="1"/>
            <a:r>
              <a:rPr lang="en-US" sz="2800" dirty="0"/>
              <a:t>Specific Age Ranges</a:t>
            </a:r>
          </a:p>
          <a:p>
            <a:pPr lvl="1"/>
            <a:endParaRPr lang="en-US" sz="2800" dirty="0"/>
          </a:p>
          <a:p>
            <a:r>
              <a:rPr lang="en-US" dirty="0"/>
              <a:t>Recall</a:t>
            </a:r>
          </a:p>
          <a:p>
            <a:pPr lvl="1"/>
            <a:r>
              <a:rPr lang="en-US" sz="2800" dirty="0"/>
              <a:t>Options are flexible</a:t>
            </a:r>
          </a:p>
          <a:p>
            <a:pPr lvl="1"/>
            <a:r>
              <a:rPr lang="en-US" sz="2800" dirty="0"/>
              <a:t>Only pulls those overdue for vaccines</a:t>
            </a:r>
          </a:p>
        </p:txBody>
      </p:sp>
      <p:pic>
        <p:nvPicPr>
          <p:cNvPr id="5" name="Picture 4" descr="A picture containing clipart&#10;&#10;Description automatically generated">
            <a:extLst>
              <a:ext uri="{FF2B5EF4-FFF2-40B4-BE49-F238E27FC236}">
                <a16:creationId xmlns:a16="http://schemas.microsoft.com/office/drawing/2014/main" id="{54F2BC1B-4ED6-4DE8-8982-8EBF07BEE389}"/>
              </a:ext>
            </a:extLst>
          </p:cNvPr>
          <p:cNvPicPr>
            <a:picLocks noChangeAspect="1"/>
          </p:cNvPicPr>
          <p:nvPr/>
        </p:nvPicPr>
        <p:blipFill>
          <a:blip r:embed="rId3"/>
          <a:stretch>
            <a:fillRect/>
          </a:stretch>
        </p:blipFill>
        <p:spPr>
          <a:xfrm>
            <a:off x="509773" y="5626929"/>
            <a:ext cx="1956701" cy="821814"/>
          </a:xfrm>
          <a:prstGeom prst="rect">
            <a:avLst/>
          </a:prstGeom>
        </p:spPr>
      </p:pic>
    </p:spTree>
    <p:extLst>
      <p:ext uri="{BB962C8B-B14F-4D97-AF65-F5344CB8AC3E}">
        <p14:creationId xmlns:p14="http://schemas.microsoft.com/office/powerpoint/2010/main" val="3903043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9A2A89-C4A5-4A6F-905A-59B6542DE079}"/>
              </a:ext>
            </a:extLst>
          </p:cNvPr>
          <p:cNvSpPr>
            <a:spLocks noGrp="1"/>
          </p:cNvSpPr>
          <p:nvPr>
            <p:ph type="title"/>
          </p:nvPr>
        </p:nvSpPr>
        <p:spPr/>
        <p:txBody>
          <a:bodyPr/>
          <a:lstStyle/>
          <a:p>
            <a:r>
              <a:rPr lang="en-US" dirty="0"/>
              <a:t>Things to Keep in Mind About Reminder</a:t>
            </a:r>
          </a:p>
        </p:txBody>
      </p:sp>
      <p:sp>
        <p:nvSpPr>
          <p:cNvPr id="6" name="Content Placeholder 5">
            <a:extLst>
              <a:ext uri="{FF2B5EF4-FFF2-40B4-BE49-F238E27FC236}">
                <a16:creationId xmlns:a16="http://schemas.microsoft.com/office/drawing/2014/main" id="{836B54AC-BB4D-4697-9A19-09F37D2A52E3}"/>
              </a:ext>
            </a:extLst>
          </p:cNvPr>
          <p:cNvSpPr>
            <a:spLocks noGrp="1"/>
          </p:cNvSpPr>
          <p:nvPr>
            <p:ph idx="1"/>
          </p:nvPr>
        </p:nvSpPr>
        <p:spPr>
          <a:xfrm>
            <a:off x="964810" y="2058702"/>
            <a:ext cx="10515600" cy="4351338"/>
          </a:xfrm>
        </p:spPr>
        <p:txBody>
          <a:bodyPr>
            <a:normAutofit/>
          </a:bodyPr>
          <a:lstStyle/>
          <a:p>
            <a:pPr lvl="0"/>
            <a:r>
              <a:rPr lang="en-US" dirty="0"/>
              <a:t>Not based on Immunization Assessment, but by Age</a:t>
            </a:r>
          </a:p>
          <a:p>
            <a:pPr lvl="0"/>
            <a:endParaRPr lang="en-US" dirty="0"/>
          </a:p>
          <a:p>
            <a:r>
              <a:rPr lang="en-US" dirty="0"/>
              <a:t>Patient Medical Home</a:t>
            </a:r>
          </a:p>
          <a:p>
            <a:endParaRPr lang="en-US" dirty="0"/>
          </a:p>
          <a:p>
            <a:r>
              <a:rPr lang="en-US" dirty="0"/>
              <a:t>Roster vs. Provider ID</a:t>
            </a:r>
          </a:p>
          <a:p>
            <a:endParaRPr lang="en-US" dirty="0"/>
          </a:p>
          <a:p>
            <a:r>
              <a:rPr lang="en-US" dirty="0"/>
              <a:t>Effect of Patient Status</a:t>
            </a:r>
          </a:p>
          <a:p>
            <a:endParaRPr lang="en-US" dirty="0"/>
          </a:p>
        </p:txBody>
      </p:sp>
      <p:pic>
        <p:nvPicPr>
          <p:cNvPr id="2" name="Picture 1" descr="A picture containing clipart&#10;&#10;Description automatically generated">
            <a:extLst>
              <a:ext uri="{FF2B5EF4-FFF2-40B4-BE49-F238E27FC236}">
                <a16:creationId xmlns:a16="http://schemas.microsoft.com/office/drawing/2014/main" id="{F17B79AA-4794-4B30-BF2C-3D4B80C676B7}"/>
              </a:ext>
            </a:extLst>
          </p:cNvPr>
          <p:cNvPicPr>
            <a:picLocks noChangeAspect="1"/>
          </p:cNvPicPr>
          <p:nvPr/>
        </p:nvPicPr>
        <p:blipFill>
          <a:blip r:embed="rId3"/>
          <a:stretch>
            <a:fillRect/>
          </a:stretch>
        </p:blipFill>
        <p:spPr>
          <a:xfrm>
            <a:off x="509773" y="5626929"/>
            <a:ext cx="1956701" cy="821814"/>
          </a:xfrm>
          <a:prstGeom prst="rect">
            <a:avLst/>
          </a:prstGeom>
        </p:spPr>
      </p:pic>
    </p:spTree>
    <p:extLst>
      <p:ext uri="{BB962C8B-B14F-4D97-AF65-F5344CB8AC3E}">
        <p14:creationId xmlns:p14="http://schemas.microsoft.com/office/powerpoint/2010/main" val="19015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55F35-44F2-4250-ACF4-099537E474D1}"/>
              </a:ext>
            </a:extLst>
          </p:cNvPr>
          <p:cNvSpPr>
            <a:spLocks noGrp="1"/>
          </p:cNvSpPr>
          <p:nvPr>
            <p:ph type="title"/>
          </p:nvPr>
        </p:nvSpPr>
        <p:spPr/>
        <p:txBody>
          <a:bodyPr/>
          <a:lstStyle/>
          <a:p>
            <a:r>
              <a:rPr lang="en-US" dirty="0"/>
              <a:t>Patient Status</a:t>
            </a:r>
          </a:p>
        </p:txBody>
      </p:sp>
      <p:sp>
        <p:nvSpPr>
          <p:cNvPr id="3" name="Content Placeholder 2">
            <a:extLst>
              <a:ext uri="{FF2B5EF4-FFF2-40B4-BE49-F238E27FC236}">
                <a16:creationId xmlns:a16="http://schemas.microsoft.com/office/drawing/2014/main" id="{A07BE6F0-C762-4ED5-947E-2CD304BB57F1}"/>
              </a:ext>
            </a:extLst>
          </p:cNvPr>
          <p:cNvSpPr>
            <a:spLocks noGrp="1"/>
          </p:cNvSpPr>
          <p:nvPr>
            <p:ph sz="half" idx="1"/>
          </p:nvPr>
        </p:nvSpPr>
        <p:spPr/>
        <p:txBody>
          <a:bodyPr/>
          <a:lstStyle/>
          <a:p>
            <a:r>
              <a:rPr lang="en-US" dirty="0"/>
              <a:t>From the patient General Information page click Edit above the patients name.</a:t>
            </a:r>
          </a:p>
          <a:p>
            <a:pPr marL="0" indent="0">
              <a:buNone/>
            </a:pPr>
            <a:endParaRPr lang="en-US" dirty="0"/>
          </a:p>
        </p:txBody>
      </p:sp>
      <p:sp>
        <p:nvSpPr>
          <p:cNvPr id="4" name="Content Placeholder 3">
            <a:extLst>
              <a:ext uri="{FF2B5EF4-FFF2-40B4-BE49-F238E27FC236}">
                <a16:creationId xmlns:a16="http://schemas.microsoft.com/office/drawing/2014/main" id="{A00E90C9-2917-44E2-B23C-3D50972EF55C}"/>
              </a:ext>
            </a:extLst>
          </p:cNvPr>
          <p:cNvSpPr>
            <a:spLocks noGrp="1"/>
          </p:cNvSpPr>
          <p:nvPr>
            <p:ph sz="half" idx="2"/>
          </p:nvPr>
        </p:nvSpPr>
        <p:spPr>
          <a:xfrm>
            <a:off x="6172200" y="2637692"/>
            <a:ext cx="5181600" cy="3539271"/>
          </a:xfrm>
        </p:spPr>
        <p:txBody>
          <a:bodyPr/>
          <a:lstStyle/>
          <a:p>
            <a:r>
              <a:rPr lang="en-US" dirty="0"/>
              <a:t>If you are not the medical home you will only have the option of Active or Deceased. </a:t>
            </a:r>
          </a:p>
          <a:p>
            <a:r>
              <a:rPr lang="en-US" dirty="0"/>
              <a:t>No action is required. </a:t>
            </a:r>
          </a:p>
          <a:p>
            <a:endParaRPr lang="en-US" dirty="0"/>
          </a:p>
        </p:txBody>
      </p:sp>
      <p:pic>
        <p:nvPicPr>
          <p:cNvPr id="5" name="Picture 4">
            <a:extLst>
              <a:ext uri="{FF2B5EF4-FFF2-40B4-BE49-F238E27FC236}">
                <a16:creationId xmlns:a16="http://schemas.microsoft.com/office/drawing/2014/main" id="{85743D56-EFFD-426A-8B30-F86AFAB3F881}"/>
              </a:ext>
            </a:extLst>
          </p:cNvPr>
          <p:cNvPicPr>
            <a:picLocks noChangeAspect="1"/>
          </p:cNvPicPr>
          <p:nvPr/>
        </p:nvPicPr>
        <p:blipFill>
          <a:blip r:embed="rId3"/>
          <a:stretch>
            <a:fillRect/>
          </a:stretch>
        </p:blipFill>
        <p:spPr>
          <a:xfrm>
            <a:off x="1002323" y="3205330"/>
            <a:ext cx="4434915" cy="1240536"/>
          </a:xfrm>
          <a:prstGeom prst="rect">
            <a:avLst/>
          </a:prstGeom>
        </p:spPr>
      </p:pic>
      <p:pic>
        <p:nvPicPr>
          <p:cNvPr id="6" name="Picture 5">
            <a:extLst>
              <a:ext uri="{FF2B5EF4-FFF2-40B4-BE49-F238E27FC236}">
                <a16:creationId xmlns:a16="http://schemas.microsoft.com/office/drawing/2014/main" id="{4C89D52F-1E2B-42E3-84F8-7E7869E3A348}"/>
              </a:ext>
            </a:extLst>
          </p:cNvPr>
          <p:cNvPicPr>
            <a:picLocks noChangeAspect="1"/>
          </p:cNvPicPr>
          <p:nvPr/>
        </p:nvPicPr>
        <p:blipFill>
          <a:blip r:embed="rId4"/>
          <a:stretch>
            <a:fillRect/>
          </a:stretch>
        </p:blipFill>
        <p:spPr>
          <a:xfrm>
            <a:off x="6783165" y="4440004"/>
            <a:ext cx="3959670" cy="1501486"/>
          </a:xfrm>
          <a:prstGeom prst="rect">
            <a:avLst/>
          </a:prstGeom>
        </p:spPr>
      </p:pic>
      <p:pic>
        <p:nvPicPr>
          <p:cNvPr id="8" name="Picture 7" descr="A picture containing clipart&#10;&#10;Description automatically generated">
            <a:extLst>
              <a:ext uri="{FF2B5EF4-FFF2-40B4-BE49-F238E27FC236}">
                <a16:creationId xmlns:a16="http://schemas.microsoft.com/office/drawing/2014/main" id="{B066D6C8-5B30-4A4E-9BC4-3DE09C1002B3}"/>
              </a:ext>
            </a:extLst>
          </p:cNvPr>
          <p:cNvPicPr>
            <a:picLocks noChangeAspect="1"/>
          </p:cNvPicPr>
          <p:nvPr/>
        </p:nvPicPr>
        <p:blipFill>
          <a:blip r:embed="rId5"/>
          <a:stretch>
            <a:fillRect/>
          </a:stretch>
        </p:blipFill>
        <p:spPr>
          <a:xfrm>
            <a:off x="509773" y="5626929"/>
            <a:ext cx="1956701" cy="821814"/>
          </a:xfrm>
          <a:prstGeom prst="rect">
            <a:avLst/>
          </a:prstGeom>
        </p:spPr>
      </p:pic>
    </p:spTree>
    <p:extLst>
      <p:ext uri="{BB962C8B-B14F-4D97-AF65-F5344CB8AC3E}">
        <p14:creationId xmlns:p14="http://schemas.microsoft.com/office/powerpoint/2010/main" val="2635107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936BB-7CF7-42FA-A3FA-F7B1CBD1A18B}"/>
              </a:ext>
            </a:extLst>
          </p:cNvPr>
          <p:cNvSpPr>
            <a:spLocks noGrp="1"/>
          </p:cNvSpPr>
          <p:nvPr>
            <p:ph type="title"/>
          </p:nvPr>
        </p:nvSpPr>
        <p:spPr/>
        <p:txBody>
          <a:bodyPr/>
          <a:lstStyle/>
          <a:p>
            <a:r>
              <a:rPr lang="en-US" dirty="0"/>
              <a:t>Patient Status</a:t>
            </a:r>
          </a:p>
        </p:txBody>
      </p:sp>
      <p:pic>
        <p:nvPicPr>
          <p:cNvPr id="5" name="Content Placeholder 4">
            <a:extLst>
              <a:ext uri="{FF2B5EF4-FFF2-40B4-BE49-F238E27FC236}">
                <a16:creationId xmlns:a16="http://schemas.microsoft.com/office/drawing/2014/main" id="{A8A862F8-5572-4CFF-82BC-62235EC70758}"/>
              </a:ext>
            </a:extLst>
          </p:cNvPr>
          <p:cNvPicPr>
            <a:picLocks noGrp="1" noChangeAspect="1"/>
          </p:cNvPicPr>
          <p:nvPr>
            <p:ph sz="half" idx="1"/>
          </p:nvPr>
        </p:nvPicPr>
        <p:blipFill>
          <a:blip r:embed="rId3"/>
          <a:stretch>
            <a:fillRect/>
          </a:stretch>
        </p:blipFill>
        <p:spPr>
          <a:xfrm>
            <a:off x="1748987" y="1690688"/>
            <a:ext cx="8694025" cy="1427650"/>
          </a:xfrm>
          <a:prstGeom prst="rect">
            <a:avLst/>
          </a:prstGeom>
        </p:spPr>
      </p:pic>
      <p:sp>
        <p:nvSpPr>
          <p:cNvPr id="4" name="Content Placeholder 3">
            <a:extLst>
              <a:ext uri="{FF2B5EF4-FFF2-40B4-BE49-F238E27FC236}">
                <a16:creationId xmlns:a16="http://schemas.microsoft.com/office/drawing/2014/main" id="{E4E39CEC-2E1D-4DBA-B3B5-286B67C86D92}"/>
              </a:ext>
            </a:extLst>
          </p:cNvPr>
          <p:cNvSpPr>
            <a:spLocks noGrp="1"/>
          </p:cNvSpPr>
          <p:nvPr>
            <p:ph sz="half" idx="2"/>
          </p:nvPr>
        </p:nvSpPr>
        <p:spPr>
          <a:xfrm>
            <a:off x="3006969" y="3553680"/>
            <a:ext cx="6178061" cy="2674816"/>
          </a:xfrm>
        </p:spPr>
        <p:txBody>
          <a:bodyPr/>
          <a:lstStyle/>
          <a:p>
            <a:r>
              <a:rPr lang="en-US" dirty="0"/>
              <a:t>Patient Status should be updated for patients that move, are no longer patients of the office, or are deceased. </a:t>
            </a:r>
          </a:p>
          <a:p>
            <a:endParaRPr lang="en-US" dirty="0"/>
          </a:p>
          <a:p>
            <a:endParaRPr lang="en-US" dirty="0"/>
          </a:p>
        </p:txBody>
      </p:sp>
      <p:pic>
        <p:nvPicPr>
          <p:cNvPr id="3" name="Picture 2" descr="A picture containing clipart&#10;&#10;Description automatically generated">
            <a:extLst>
              <a:ext uri="{FF2B5EF4-FFF2-40B4-BE49-F238E27FC236}">
                <a16:creationId xmlns:a16="http://schemas.microsoft.com/office/drawing/2014/main" id="{3DB825D6-6856-4362-BD39-7205E12BA1A6}"/>
              </a:ext>
            </a:extLst>
          </p:cNvPr>
          <p:cNvPicPr>
            <a:picLocks noChangeAspect="1"/>
          </p:cNvPicPr>
          <p:nvPr/>
        </p:nvPicPr>
        <p:blipFill>
          <a:blip r:embed="rId4"/>
          <a:stretch>
            <a:fillRect/>
          </a:stretch>
        </p:blipFill>
        <p:spPr>
          <a:xfrm>
            <a:off x="509773" y="5626929"/>
            <a:ext cx="1956701" cy="821814"/>
          </a:xfrm>
          <a:prstGeom prst="rect">
            <a:avLst/>
          </a:prstGeom>
        </p:spPr>
      </p:pic>
    </p:spTree>
    <p:extLst>
      <p:ext uri="{BB962C8B-B14F-4D97-AF65-F5344CB8AC3E}">
        <p14:creationId xmlns:p14="http://schemas.microsoft.com/office/powerpoint/2010/main" val="325838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0B80A-6C9F-40C5-BEB5-172F9C775311}"/>
              </a:ext>
            </a:extLst>
          </p:cNvPr>
          <p:cNvSpPr>
            <a:spLocks noGrp="1"/>
          </p:cNvSpPr>
          <p:nvPr>
            <p:ph type="title"/>
          </p:nvPr>
        </p:nvSpPr>
        <p:spPr/>
        <p:txBody>
          <a:bodyPr/>
          <a:lstStyle/>
          <a:p>
            <a:r>
              <a:rPr lang="en-US" dirty="0"/>
              <a:t>The MCIR Landing Page</a:t>
            </a:r>
          </a:p>
        </p:txBody>
      </p:sp>
      <p:pic>
        <p:nvPicPr>
          <p:cNvPr id="6" name="Picture 5">
            <a:extLst>
              <a:ext uri="{FF2B5EF4-FFF2-40B4-BE49-F238E27FC236}">
                <a16:creationId xmlns:a16="http://schemas.microsoft.com/office/drawing/2014/main" id="{9A1D6961-621F-4F19-83BA-9A19C98F59E4}"/>
              </a:ext>
            </a:extLst>
          </p:cNvPr>
          <p:cNvPicPr>
            <a:picLocks noChangeAspect="1"/>
          </p:cNvPicPr>
          <p:nvPr/>
        </p:nvPicPr>
        <p:blipFill>
          <a:blip r:embed="rId3"/>
          <a:stretch>
            <a:fillRect/>
          </a:stretch>
        </p:blipFill>
        <p:spPr>
          <a:xfrm>
            <a:off x="967159" y="2076841"/>
            <a:ext cx="10257682" cy="3554195"/>
          </a:xfrm>
          <a:prstGeom prst="rect">
            <a:avLst/>
          </a:prstGeom>
        </p:spPr>
      </p:pic>
      <p:pic>
        <p:nvPicPr>
          <p:cNvPr id="3" name="Picture 2" descr="A picture containing clipart&#10;&#10;Description automatically generated">
            <a:extLst>
              <a:ext uri="{FF2B5EF4-FFF2-40B4-BE49-F238E27FC236}">
                <a16:creationId xmlns:a16="http://schemas.microsoft.com/office/drawing/2014/main" id="{605842DF-DEA4-45F9-90C9-8D912E540E71}"/>
              </a:ext>
            </a:extLst>
          </p:cNvPr>
          <p:cNvPicPr>
            <a:picLocks noChangeAspect="1"/>
          </p:cNvPicPr>
          <p:nvPr/>
        </p:nvPicPr>
        <p:blipFill>
          <a:blip r:embed="rId4"/>
          <a:stretch>
            <a:fillRect/>
          </a:stretch>
        </p:blipFill>
        <p:spPr>
          <a:xfrm>
            <a:off x="509773" y="5626929"/>
            <a:ext cx="1956701" cy="821814"/>
          </a:xfrm>
          <a:prstGeom prst="rect">
            <a:avLst/>
          </a:prstGeom>
        </p:spPr>
      </p:pic>
    </p:spTree>
    <p:extLst>
      <p:ext uri="{BB962C8B-B14F-4D97-AF65-F5344CB8AC3E}">
        <p14:creationId xmlns:p14="http://schemas.microsoft.com/office/powerpoint/2010/main" val="2693817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7E6AC-878D-4F2F-99EB-08969044CD84}"/>
              </a:ext>
            </a:extLst>
          </p:cNvPr>
          <p:cNvSpPr>
            <a:spLocks noGrp="1"/>
          </p:cNvSpPr>
          <p:nvPr>
            <p:ph type="title"/>
          </p:nvPr>
        </p:nvSpPr>
        <p:spPr>
          <a:xfrm>
            <a:off x="1017496" y="1828799"/>
            <a:ext cx="3154454" cy="3442447"/>
          </a:xfrm>
        </p:spPr>
        <p:txBody>
          <a:bodyPr>
            <a:normAutofit/>
          </a:bodyPr>
          <a:lstStyle/>
          <a:p>
            <a:r>
              <a:rPr lang="en-US" dirty="0"/>
              <a:t>The Reminder Outreach Notices Page</a:t>
            </a:r>
          </a:p>
        </p:txBody>
      </p:sp>
      <p:pic>
        <p:nvPicPr>
          <p:cNvPr id="1026" name="Picture 1"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l="1080" t="20000" r="16750" b="11428"/>
          <a:stretch/>
        </p:blipFill>
        <p:spPr bwMode="auto">
          <a:xfrm>
            <a:off x="4686300" y="1358319"/>
            <a:ext cx="6743700" cy="438340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descr="A picture containing clipart&#10;&#10;Description automatically generated">
            <a:extLst>
              <a:ext uri="{FF2B5EF4-FFF2-40B4-BE49-F238E27FC236}">
                <a16:creationId xmlns:a16="http://schemas.microsoft.com/office/drawing/2014/main" id="{461D8EBD-5168-47A2-976F-70719F23E14B}"/>
              </a:ext>
            </a:extLst>
          </p:cNvPr>
          <p:cNvPicPr>
            <a:picLocks noChangeAspect="1"/>
          </p:cNvPicPr>
          <p:nvPr/>
        </p:nvPicPr>
        <p:blipFill>
          <a:blip r:embed="rId4"/>
          <a:stretch>
            <a:fillRect/>
          </a:stretch>
        </p:blipFill>
        <p:spPr>
          <a:xfrm>
            <a:off x="509773" y="5626929"/>
            <a:ext cx="1956701" cy="821814"/>
          </a:xfrm>
          <a:prstGeom prst="rect">
            <a:avLst/>
          </a:prstGeom>
        </p:spPr>
      </p:pic>
    </p:spTree>
    <p:extLst>
      <p:ext uri="{BB962C8B-B14F-4D97-AF65-F5344CB8AC3E}">
        <p14:creationId xmlns:p14="http://schemas.microsoft.com/office/powerpoint/2010/main" val="2384240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B076A-E55D-413E-8893-6B7C5C3F1D7C}"/>
              </a:ext>
            </a:extLst>
          </p:cNvPr>
          <p:cNvSpPr>
            <a:spLocks noGrp="1"/>
          </p:cNvSpPr>
          <p:nvPr>
            <p:ph type="title"/>
          </p:nvPr>
        </p:nvSpPr>
        <p:spPr/>
        <p:txBody>
          <a:bodyPr/>
          <a:lstStyle/>
          <a:p>
            <a:r>
              <a:rPr lang="en-US" dirty="0"/>
              <a:t>Reminder Parameters</a:t>
            </a:r>
          </a:p>
        </p:txBody>
      </p:sp>
      <p:sp>
        <p:nvSpPr>
          <p:cNvPr id="4" name="Content Placeholder 3">
            <a:extLst>
              <a:ext uri="{FF2B5EF4-FFF2-40B4-BE49-F238E27FC236}">
                <a16:creationId xmlns:a16="http://schemas.microsoft.com/office/drawing/2014/main" id="{57A365EC-2358-4088-A48C-4D4E42B965FE}"/>
              </a:ext>
            </a:extLst>
          </p:cNvPr>
          <p:cNvSpPr>
            <a:spLocks noGrp="1"/>
          </p:cNvSpPr>
          <p:nvPr>
            <p:ph sz="half" idx="2"/>
          </p:nvPr>
        </p:nvSpPr>
        <p:spPr>
          <a:xfrm>
            <a:off x="6615952" y="1834121"/>
            <a:ext cx="4737847" cy="4064658"/>
          </a:xfrm>
        </p:spPr>
        <p:txBody>
          <a:bodyPr>
            <a:normAutofit/>
          </a:bodyPr>
          <a:lstStyle/>
          <a:p>
            <a:r>
              <a:rPr lang="en-US" dirty="0"/>
              <a:t>Change the Description to describe the type of Reminder being run (Ex: My H-</a:t>
            </a:r>
            <a:r>
              <a:rPr lang="en-US" dirty="0" err="1"/>
              <a:t>Bday</a:t>
            </a:r>
            <a:r>
              <a:rPr lang="en-US" dirty="0"/>
              <a:t> Reminder)</a:t>
            </a:r>
          </a:p>
          <a:p>
            <a:pPr lvl="1"/>
            <a:endParaRPr lang="en-US" dirty="0"/>
          </a:p>
        </p:txBody>
      </p:sp>
      <p:pic>
        <p:nvPicPr>
          <p:cNvPr id="3" name="Picture 2"/>
          <p:cNvPicPr>
            <a:picLocks noChangeAspect="1"/>
          </p:cNvPicPr>
          <p:nvPr/>
        </p:nvPicPr>
        <p:blipFill rotWithShape="1">
          <a:blip r:embed="rId3"/>
          <a:srcRect r="49987"/>
          <a:stretch/>
        </p:blipFill>
        <p:spPr>
          <a:xfrm>
            <a:off x="983029" y="1834120"/>
            <a:ext cx="5269200" cy="2875039"/>
          </a:xfrm>
          <a:prstGeom prst="rect">
            <a:avLst/>
          </a:prstGeom>
        </p:spPr>
      </p:pic>
      <p:pic>
        <p:nvPicPr>
          <p:cNvPr id="6" name="Picture 5" descr="A picture containing clipart&#10;&#10;Description automatically generated">
            <a:extLst>
              <a:ext uri="{FF2B5EF4-FFF2-40B4-BE49-F238E27FC236}">
                <a16:creationId xmlns:a16="http://schemas.microsoft.com/office/drawing/2014/main" id="{7405F376-FBDB-46B5-A499-18DB61C22B0C}"/>
              </a:ext>
            </a:extLst>
          </p:cNvPr>
          <p:cNvPicPr>
            <a:picLocks noChangeAspect="1"/>
          </p:cNvPicPr>
          <p:nvPr/>
        </p:nvPicPr>
        <p:blipFill>
          <a:blip r:embed="rId4"/>
          <a:stretch>
            <a:fillRect/>
          </a:stretch>
        </p:blipFill>
        <p:spPr>
          <a:xfrm>
            <a:off x="509773" y="5626929"/>
            <a:ext cx="1956701" cy="821814"/>
          </a:xfrm>
          <a:prstGeom prst="rect">
            <a:avLst/>
          </a:prstGeom>
        </p:spPr>
      </p:pic>
    </p:spTree>
    <p:extLst>
      <p:ext uri="{BB962C8B-B14F-4D97-AF65-F5344CB8AC3E}">
        <p14:creationId xmlns:p14="http://schemas.microsoft.com/office/powerpoint/2010/main" val="1986253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EEEC8-BB59-4BD9-9E4D-3CC4F81A5A3F}"/>
              </a:ext>
            </a:extLst>
          </p:cNvPr>
          <p:cNvSpPr>
            <a:spLocks noGrp="1"/>
          </p:cNvSpPr>
          <p:nvPr>
            <p:ph type="title"/>
          </p:nvPr>
        </p:nvSpPr>
        <p:spPr/>
        <p:txBody>
          <a:bodyPr/>
          <a:lstStyle/>
          <a:p>
            <a:r>
              <a:rPr lang="en-US" dirty="0"/>
              <a:t>Reminder Parameters</a:t>
            </a:r>
          </a:p>
        </p:txBody>
      </p:sp>
      <p:sp>
        <p:nvSpPr>
          <p:cNvPr id="4" name="Content Placeholder 3">
            <a:extLst>
              <a:ext uri="{FF2B5EF4-FFF2-40B4-BE49-F238E27FC236}">
                <a16:creationId xmlns:a16="http://schemas.microsoft.com/office/drawing/2014/main" id="{6C656688-FCA7-41E8-8D97-D40CCCEB6BF2}"/>
              </a:ext>
            </a:extLst>
          </p:cNvPr>
          <p:cNvSpPr>
            <a:spLocks noGrp="1"/>
          </p:cNvSpPr>
          <p:nvPr>
            <p:ph sz="half" idx="2"/>
          </p:nvPr>
        </p:nvSpPr>
        <p:spPr>
          <a:xfrm>
            <a:off x="676836" y="4104938"/>
            <a:ext cx="10676964" cy="2181562"/>
          </a:xfrm>
        </p:spPr>
        <p:txBody>
          <a:bodyPr/>
          <a:lstStyle/>
          <a:p>
            <a:r>
              <a:rPr lang="en-US" dirty="0"/>
              <a:t>Choose the type of Reminder notice to generate.</a:t>
            </a:r>
          </a:p>
          <a:p>
            <a:endParaRPr lang="en-US" dirty="0"/>
          </a:p>
          <a:p>
            <a:r>
              <a:rPr lang="en-US" dirty="0"/>
              <a:t>Click the Preview button to view each letter</a:t>
            </a:r>
          </a:p>
          <a:p>
            <a:endParaRPr lang="en-US" dirty="0"/>
          </a:p>
        </p:txBody>
      </p:sp>
      <p:pic>
        <p:nvPicPr>
          <p:cNvPr id="3" name="Picture 2"/>
          <p:cNvPicPr>
            <a:picLocks noChangeAspect="1"/>
          </p:cNvPicPr>
          <p:nvPr/>
        </p:nvPicPr>
        <p:blipFill rotWithShape="1">
          <a:blip r:embed="rId3"/>
          <a:srcRect t="8622" r="82" b="65345"/>
          <a:stretch/>
        </p:blipFill>
        <p:spPr>
          <a:xfrm>
            <a:off x="676836" y="1690688"/>
            <a:ext cx="11130063" cy="2115502"/>
          </a:xfrm>
          <a:prstGeom prst="rect">
            <a:avLst/>
          </a:prstGeom>
        </p:spPr>
      </p:pic>
      <p:pic>
        <p:nvPicPr>
          <p:cNvPr id="6" name="Picture 5" descr="A picture containing clipart&#10;&#10;Description automatically generated">
            <a:extLst>
              <a:ext uri="{FF2B5EF4-FFF2-40B4-BE49-F238E27FC236}">
                <a16:creationId xmlns:a16="http://schemas.microsoft.com/office/drawing/2014/main" id="{C626C152-4722-4741-8151-1DC55626772C}"/>
              </a:ext>
            </a:extLst>
          </p:cNvPr>
          <p:cNvPicPr>
            <a:picLocks noChangeAspect="1"/>
          </p:cNvPicPr>
          <p:nvPr/>
        </p:nvPicPr>
        <p:blipFill>
          <a:blip r:embed="rId4"/>
          <a:stretch>
            <a:fillRect/>
          </a:stretch>
        </p:blipFill>
        <p:spPr>
          <a:xfrm>
            <a:off x="509773" y="5626929"/>
            <a:ext cx="1956701" cy="821814"/>
          </a:xfrm>
          <a:prstGeom prst="rect">
            <a:avLst/>
          </a:prstGeom>
        </p:spPr>
      </p:pic>
    </p:spTree>
    <p:extLst>
      <p:ext uri="{BB962C8B-B14F-4D97-AF65-F5344CB8AC3E}">
        <p14:creationId xmlns:p14="http://schemas.microsoft.com/office/powerpoint/2010/main" val="3701485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566AD-DFC2-465C-ABDC-833BC9053F96}"/>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B8FFF77-8428-4C58-ADC3-6B7DC7CE739C}"/>
              </a:ext>
            </a:extLst>
          </p:cNvPr>
          <p:cNvSpPr>
            <a:spLocks noGrp="1"/>
          </p:cNvSpPr>
          <p:nvPr>
            <p:ph idx="1"/>
          </p:nvPr>
        </p:nvSpPr>
        <p:spPr/>
        <p:txBody>
          <a:bodyPr/>
          <a:lstStyle/>
          <a:p>
            <a:r>
              <a:rPr lang="en-US" dirty="0"/>
              <a:t>Welcome/Introductions</a:t>
            </a:r>
          </a:p>
          <a:p>
            <a:pPr marL="0" indent="0">
              <a:buNone/>
            </a:pPr>
            <a:endParaRPr lang="en-US" dirty="0"/>
          </a:p>
          <a:p>
            <a:r>
              <a:rPr lang="en-US" sz="2800" dirty="0"/>
              <a:t>Impact of COVID-19 on Immunizations </a:t>
            </a:r>
          </a:p>
          <a:p>
            <a:pPr lvl="1"/>
            <a:r>
              <a:rPr lang="en-US" dirty="0"/>
              <a:t>Cristi Bramer, MDHHS Vaccine Preventable Disease Epidemiologist</a:t>
            </a:r>
          </a:p>
          <a:p>
            <a:pPr lvl="1"/>
            <a:endParaRPr lang="en-US" dirty="0"/>
          </a:p>
          <a:p>
            <a:r>
              <a:rPr lang="en-US" dirty="0"/>
              <a:t>The Basics of Using MCIR Reminder/Recall</a:t>
            </a:r>
          </a:p>
          <a:p>
            <a:pPr lvl="1"/>
            <a:r>
              <a:rPr lang="en-US" dirty="0"/>
              <a:t>John Harwood, Region 2 MCIR Coordinator</a:t>
            </a:r>
          </a:p>
        </p:txBody>
      </p:sp>
      <p:pic>
        <p:nvPicPr>
          <p:cNvPr id="5" name="Picture 4" descr="A picture containing clipart&#10;&#10;Description automatically generated">
            <a:extLst>
              <a:ext uri="{FF2B5EF4-FFF2-40B4-BE49-F238E27FC236}">
                <a16:creationId xmlns:a16="http://schemas.microsoft.com/office/drawing/2014/main" id="{E88C0634-146D-446D-B5D1-F776C567DBA2}"/>
              </a:ext>
            </a:extLst>
          </p:cNvPr>
          <p:cNvPicPr>
            <a:picLocks noChangeAspect="1"/>
          </p:cNvPicPr>
          <p:nvPr/>
        </p:nvPicPr>
        <p:blipFill>
          <a:blip r:embed="rId3"/>
          <a:stretch>
            <a:fillRect/>
          </a:stretch>
        </p:blipFill>
        <p:spPr>
          <a:xfrm>
            <a:off x="509773" y="5626929"/>
            <a:ext cx="1956701" cy="821814"/>
          </a:xfrm>
          <a:prstGeom prst="rect">
            <a:avLst/>
          </a:prstGeom>
        </p:spPr>
      </p:pic>
    </p:spTree>
    <p:extLst>
      <p:ext uri="{BB962C8B-B14F-4D97-AF65-F5344CB8AC3E}">
        <p14:creationId xmlns:p14="http://schemas.microsoft.com/office/powerpoint/2010/main" val="3113614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rotWithShape="1">
          <a:blip r:embed="rId3"/>
          <a:srcRect l="1939" t="18997" r="2008" b="19700"/>
          <a:stretch/>
        </p:blipFill>
        <p:spPr>
          <a:xfrm>
            <a:off x="4892040" y="1322705"/>
            <a:ext cx="6560820" cy="4389120"/>
          </a:xfrm>
          <a:prstGeom prst="rect">
            <a:avLst/>
          </a:prstGeom>
          <a:ln>
            <a:solidFill>
              <a:schemeClr val="tx1"/>
            </a:solidFill>
          </a:ln>
        </p:spPr>
      </p:pic>
      <p:sp>
        <p:nvSpPr>
          <p:cNvPr id="4" name="Content Placeholder 3"/>
          <p:cNvSpPr>
            <a:spLocks noGrp="1"/>
          </p:cNvSpPr>
          <p:nvPr>
            <p:ph sz="half" idx="2"/>
          </p:nvPr>
        </p:nvSpPr>
        <p:spPr>
          <a:xfrm>
            <a:off x="838200" y="2214245"/>
            <a:ext cx="4053840" cy="4351338"/>
          </a:xfrm>
        </p:spPr>
        <p:txBody>
          <a:bodyPr/>
          <a:lstStyle/>
          <a:p>
            <a:r>
              <a:rPr lang="en-US" sz="4400" dirty="0">
                <a:solidFill>
                  <a:prstClr val="black"/>
                </a:solidFill>
                <a:latin typeface="Calibri Light" panose="020F0302020204030204"/>
                <a:ea typeface="+mj-ea"/>
                <a:cs typeface="+mj-cs"/>
              </a:rPr>
              <a:t>The Reminder Letter – High Risk Reminder Notice</a:t>
            </a:r>
            <a:br>
              <a:rPr lang="en-US" sz="4400" dirty="0">
                <a:solidFill>
                  <a:prstClr val="black"/>
                </a:solidFill>
                <a:latin typeface="Calibri Light" panose="020F0302020204030204"/>
                <a:ea typeface="+mj-ea"/>
                <a:cs typeface="+mj-cs"/>
              </a:rPr>
            </a:br>
            <a:endParaRPr lang="en-US" dirty="0"/>
          </a:p>
        </p:txBody>
      </p:sp>
      <p:pic>
        <p:nvPicPr>
          <p:cNvPr id="2" name="Picture 1" descr="A picture containing clipart&#10;&#10;Description automatically generated">
            <a:extLst>
              <a:ext uri="{FF2B5EF4-FFF2-40B4-BE49-F238E27FC236}">
                <a16:creationId xmlns:a16="http://schemas.microsoft.com/office/drawing/2014/main" id="{882735E4-741D-4A9F-BE56-1D701336896D}"/>
              </a:ext>
            </a:extLst>
          </p:cNvPr>
          <p:cNvPicPr>
            <a:picLocks noChangeAspect="1"/>
          </p:cNvPicPr>
          <p:nvPr/>
        </p:nvPicPr>
        <p:blipFill>
          <a:blip r:embed="rId4"/>
          <a:stretch>
            <a:fillRect/>
          </a:stretch>
        </p:blipFill>
        <p:spPr>
          <a:xfrm>
            <a:off x="509773" y="5626929"/>
            <a:ext cx="1956701" cy="821814"/>
          </a:xfrm>
          <a:prstGeom prst="rect">
            <a:avLst/>
          </a:prstGeom>
        </p:spPr>
      </p:pic>
    </p:spTree>
    <p:extLst>
      <p:ext uri="{BB962C8B-B14F-4D97-AF65-F5344CB8AC3E}">
        <p14:creationId xmlns:p14="http://schemas.microsoft.com/office/powerpoint/2010/main" val="3467770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B179EE-25BB-407A-B818-4A24B1CDD910}"/>
              </a:ext>
            </a:extLst>
          </p:cNvPr>
          <p:cNvSpPr>
            <a:spLocks noGrp="1"/>
          </p:cNvSpPr>
          <p:nvPr>
            <p:ph type="title"/>
          </p:nvPr>
        </p:nvSpPr>
        <p:spPr>
          <a:xfrm>
            <a:off x="753658" y="1924984"/>
            <a:ext cx="4630271" cy="2521510"/>
          </a:xfrm>
        </p:spPr>
        <p:txBody>
          <a:bodyPr>
            <a:normAutofit/>
          </a:bodyPr>
          <a:lstStyle/>
          <a:p>
            <a:r>
              <a:rPr lang="en-US" dirty="0"/>
              <a:t>The Reminder Letter – Happy Birthday Reminder Notice (1 year)</a:t>
            </a:r>
          </a:p>
        </p:txBody>
      </p:sp>
      <p:pic>
        <p:nvPicPr>
          <p:cNvPr id="2" name="Picture 1"/>
          <p:cNvPicPr>
            <a:picLocks noChangeAspect="1"/>
          </p:cNvPicPr>
          <p:nvPr/>
        </p:nvPicPr>
        <p:blipFill rotWithShape="1">
          <a:blip r:embed="rId3"/>
          <a:srcRect l="1418" t="4551" r="2680" b="316"/>
          <a:stretch/>
        </p:blipFill>
        <p:spPr>
          <a:xfrm>
            <a:off x="5383929" y="175173"/>
            <a:ext cx="5795010" cy="6499947"/>
          </a:xfrm>
          <a:prstGeom prst="rect">
            <a:avLst/>
          </a:prstGeom>
          <a:ln>
            <a:solidFill>
              <a:schemeClr val="tx1"/>
            </a:solidFill>
          </a:ln>
        </p:spPr>
      </p:pic>
      <p:pic>
        <p:nvPicPr>
          <p:cNvPr id="3" name="Picture 2" descr="A picture containing clipart&#10;&#10;Description automatically generated">
            <a:extLst>
              <a:ext uri="{FF2B5EF4-FFF2-40B4-BE49-F238E27FC236}">
                <a16:creationId xmlns:a16="http://schemas.microsoft.com/office/drawing/2014/main" id="{E8BDAF11-C7F1-4512-9FDF-31F9E825C30B}"/>
              </a:ext>
            </a:extLst>
          </p:cNvPr>
          <p:cNvPicPr>
            <a:picLocks noChangeAspect="1"/>
          </p:cNvPicPr>
          <p:nvPr/>
        </p:nvPicPr>
        <p:blipFill>
          <a:blip r:embed="rId4"/>
          <a:stretch>
            <a:fillRect/>
          </a:stretch>
        </p:blipFill>
        <p:spPr>
          <a:xfrm>
            <a:off x="509773" y="5626929"/>
            <a:ext cx="1956701" cy="821814"/>
          </a:xfrm>
          <a:prstGeom prst="rect">
            <a:avLst/>
          </a:prstGeom>
        </p:spPr>
      </p:pic>
    </p:spTree>
    <p:extLst>
      <p:ext uri="{BB962C8B-B14F-4D97-AF65-F5344CB8AC3E}">
        <p14:creationId xmlns:p14="http://schemas.microsoft.com/office/powerpoint/2010/main" val="334310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CE4C2-7B10-4A9E-B0AA-F603194F4FD6}"/>
              </a:ext>
            </a:extLst>
          </p:cNvPr>
          <p:cNvSpPr>
            <a:spLocks noGrp="1"/>
          </p:cNvSpPr>
          <p:nvPr>
            <p:ph type="title"/>
          </p:nvPr>
        </p:nvSpPr>
        <p:spPr/>
        <p:txBody>
          <a:bodyPr/>
          <a:lstStyle/>
          <a:p>
            <a:r>
              <a:rPr lang="en-US" dirty="0"/>
              <a:t>Reminder Parameters</a:t>
            </a:r>
          </a:p>
        </p:txBody>
      </p:sp>
      <p:sp>
        <p:nvSpPr>
          <p:cNvPr id="4" name="Content Placeholder 3">
            <a:extLst>
              <a:ext uri="{FF2B5EF4-FFF2-40B4-BE49-F238E27FC236}">
                <a16:creationId xmlns:a16="http://schemas.microsoft.com/office/drawing/2014/main" id="{334227F4-01D0-4EBE-A7FC-B10B4A079A47}"/>
              </a:ext>
            </a:extLst>
          </p:cNvPr>
          <p:cNvSpPr>
            <a:spLocks noGrp="1"/>
          </p:cNvSpPr>
          <p:nvPr>
            <p:ph sz="half" idx="2"/>
          </p:nvPr>
        </p:nvSpPr>
        <p:spPr>
          <a:xfrm>
            <a:off x="838199" y="4071478"/>
            <a:ext cx="10515601" cy="2421397"/>
          </a:xfrm>
        </p:spPr>
        <p:txBody>
          <a:bodyPr>
            <a:normAutofit lnSpcReduction="10000"/>
          </a:bodyPr>
          <a:lstStyle/>
          <a:p>
            <a:r>
              <a:rPr lang="en-US" dirty="0"/>
              <a:t>Only choose Patient Roster if it’s being maintained</a:t>
            </a:r>
          </a:p>
          <a:p>
            <a:endParaRPr lang="en-US" dirty="0"/>
          </a:p>
          <a:p>
            <a:r>
              <a:rPr lang="en-US" dirty="0"/>
              <a:t>Labels can be generated to use on postcards</a:t>
            </a:r>
          </a:p>
          <a:p>
            <a:endParaRPr lang="en-US" dirty="0"/>
          </a:p>
          <a:p>
            <a:r>
              <a:rPr lang="en-US" dirty="0"/>
              <a:t>Reminder can be run for patients living in a specific zip code</a:t>
            </a:r>
          </a:p>
          <a:p>
            <a:endParaRPr lang="en-US" dirty="0"/>
          </a:p>
        </p:txBody>
      </p:sp>
      <p:pic>
        <p:nvPicPr>
          <p:cNvPr id="3" name="Picture 2"/>
          <p:cNvPicPr>
            <a:picLocks noChangeAspect="1"/>
          </p:cNvPicPr>
          <p:nvPr/>
        </p:nvPicPr>
        <p:blipFill rotWithShape="1">
          <a:blip r:embed="rId3"/>
          <a:srcRect l="871" t="41750" r="8476" b="40280"/>
          <a:stretch/>
        </p:blipFill>
        <p:spPr>
          <a:xfrm>
            <a:off x="937260" y="2028811"/>
            <a:ext cx="10309860" cy="1537350"/>
          </a:xfrm>
          <a:prstGeom prst="rect">
            <a:avLst/>
          </a:prstGeom>
        </p:spPr>
      </p:pic>
    </p:spTree>
    <p:extLst>
      <p:ext uri="{BB962C8B-B14F-4D97-AF65-F5344CB8AC3E}">
        <p14:creationId xmlns:p14="http://schemas.microsoft.com/office/powerpoint/2010/main" val="2303102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F65CF-1EAB-4417-8DB9-28DDB1DD8990}"/>
              </a:ext>
            </a:extLst>
          </p:cNvPr>
          <p:cNvSpPr>
            <a:spLocks noGrp="1"/>
          </p:cNvSpPr>
          <p:nvPr>
            <p:ph type="title"/>
          </p:nvPr>
        </p:nvSpPr>
        <p:spPr/>
        <p:txBody>
          <a:bodyPr/>
          <a:lstStyle/>
          <a:p>
            <a:r>
              <a:rPr lang="en-US" dirty="0"/>
              <a:t>Reminder Parameters</a:t>
            </a:r>
          </a:p>
        </p:txBody>
      </p:sp>
      <p:sp>
        <p:nvSpPr>
          <p:cNvPr id="4" name="Content Placeholder 3">
            <a:extLst>
              <a:ext uri="{FF2B5EF4-FFF2-40B4-BE49-F238E27FC236}">
                <a16:creationId xmlns:a16="http://schemas.microsoft.com/office/drawing/2014/main" id="{4FFF8050-E349-4BCA-96A2-A953EE68B096}"/>
              </a:ext>
            </a:extLst>
          </p:cNvPr>
          <p:cNvSpPr>
            <a:spLocks noGrp="1"/>
          </p:cNvSpPr>
          <p:nvPr>
            <p:ph sz="half" idx="2"/>
          </p:nvPr>
        </p:nvSpPr>
        <p:spPr>
          <a:xfrm>
            <a:off x="6849034" y="1703281"/>
            <a:ext cx="4719913" cy="4697516"/>
          </a:xfrm>
        </p:spPr>
        <p:txBody>
          <a:bodyPr>
            <a:normAutofit lnSpcReduction="10000"/>
          </a:bodyPr>
          <a:lstStyle/>
          <a:p>
            <a:r>
              <a:rPr lang="en-US" dirty="0"/>
              <a:t>Add a Provider Message including your office name and phone number</a:t>
            </a:r>
          </a:p>
          <a:p>
            <a:endParaRPr lang="en-US" dirty="0"/>
          </a:p>
          <a:p>
            <a:r>
              <a:rPr lang="en-US" dirty="0"/>
              <a:t>Type the maximum number of reminder letters to generate </a:t>
            </a:r>
          </a:p>
          <a:p>
            <a:endParaRPr lang="en-US" dirty="0"/>
          </a:p>
          <a:p>
            <a:r>
              <a:rPr lang="en-US" dirty="0"/>
              <a:t>Choose Submit to review a pop-up confirming the reminder parameters</a:t>
            </a:r>
          </a:p>
          <a:p>
            <a:endParaRPr lang="en-US" dirty="0"/>
          </a:p>
        </p:txBody>
      </p:sp>
      <p:pic>
        <p:nvPicPr>
          <p:cNvPr id="2051" name="Picture 1"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l="1324" t="56817" r="17194" b="11195"/>
          <a:stretch/>
        </p:blipFill>
        <p:spPr bwMode="auto">
          <a:xfrm>
            <a:off x="324436" y="2578274"/>
            <a:ext cx="6524598" cy="199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clipart&#10;&#10;Description automatically generated">
            <a:extLst>
              <a:ext uri="{FF2B5EF4-FFF2-40B4-BE49-F238E27FC236}">
                <a16:creationId xmlns:a16="http://schemas.microsoft.com/office/drawing/2014/main" id="{41251DFD-8D7B-49CE-AA23-7292E93A484C}"/>
              </a:ext>
            </a:extLst>
          </p:cNvPr>
          <p:cNvPicPr>
            <a:picLocks noChangeAspect="1"/>
          </p:cNvPicPr>
          <p:nvPr/>
        </p:nvPicPr>
        <p:blipFill>
          <a:blip r:embed="rId4"/>
          <a:stretch>
            <a:fillRect/>
          </a:stretch>
        </p:blipFill>
        <p:spPr>
          <a:xfrm>
            <a:off x="509773" y="5626929"/>
            <a:ext cx="1956701" cy="821814"/>
          </a:xfrm>
          <a:prstGeom prst="rect">
            <a:avLst/>
          </a:prstGeom>
        </p:spPr>
      </p:pic>
    </p:spTree>
    <p:extLst>
      <p:ext uri="{BB962C8B-B14F-4D97-AF65-F5344CB8AC3E}">
        <p14:creationId xmlns:p14="http://schemas.microsoft.com/office/powerpoint/2010/main" val="3189526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B83FA-E5FA-445A-8A60-604836A0CEB6}"/>
              </a:ext>
            </a:extLst>
          </p:cNvPr>
          <p:cNvSpPr>
            <a:spLocks noGrp="1"/>
          </p:cNvSpPr>
          <p:nvPr>
            <p:ph type="title"/>
          </p:nvPr>
        </p:nvSpPr>
        <p:spPr/>
        <p:txBody>
          <a:bodyPr/>
          <a:lstStyle/>
          <a:p>
            <a:r>
              <a:rPr lang="en-US" dirty="0"/>
              <a:t>Reminder Parameter Review</a:t>
            </a:r>
          </a:p>
        </p:txBody>
      </p:sp>
      <p:sp>
        <p:nvSpPr>
          <p:cNvPr id="4" name="Content Placeholder 3">
            <a:extLst>
              <a:ext uri="{FF2B5EF4-FFF2-40B4-BE49-F238E27FC236}">
                <a16:creationId xmlns:a16="http://schemas.microsoft.com/office/drawing/2014/main" id="{F11256E1-0E3C-47FF-8EA8-3A0AE612A011}"/>
              </a:ext>
            </a:extLst>
          </p:cNvPr>
          <p:cNvSpPr>
            <a:spLocks noGrp="1"/>
          </p:cNvSpPr>
          <p:nvPr>
            <p:ph sz="half" idx="2"/>
          </p:nvPr>
        </p:nvSpPr>
        <p:spPr>
          <a:xfrm>
            <a:off x="6172200" y="2022858"/>
            <a:ext cx="5181600" cy="3338043"/>
          </a:xfrm>
        </p:spPr>
        <p:txBody>
          <a:bodyPr/>
          <a:lstStyle/>
          <a:p>
            <a:r>
              <a:rPr lang="en-US" dirty="0"/>
              <a:t>Review the pop-up showing your reminder parameters, then click OK to Submit and return to the MCIR Landing Page</a:t>
            </a:r>
          </a:p>
          <a:p>
            <a:endParaRPr lang="en-US" dirty="0"/>
          </a:p>
          <a:p>
            <a:r>
              <a:rPr lang="en-US" dirty="0"/>
              <a:t>Click Cancel if changes need to be made to the parameters</a:t>
            </a:r>
          </a:p>
        </p:txBody>
      </p:sp>
      <p:pic>
        <p:nvPicPr>
          <p:cNvPr id="6" name="Picture 5"/>
          <p:cNvPicPr>
            <a:picLocks noChangeAspect="1"/>
          </p:cNvPicPr>
          <p:nvPr/>
        </p:nvPicPr>
        <p:blipFill>
          <a:blip r:embed="rId3"/>
          <a:stretch>
            <a:fillRect/>
          </a:stretch>
        </p:blipFill>
        <p:spPr>
          <a:xfrm>
            <a:off x="838200" y="2022858"/>
            <a:ext cx="5085576" cy="4279327"/>
          </a:xfrm>
          <a:prstGeom prst="rect">
            <a:avLst/>
          </a:prstGeom>
        </p:spPr>
      </p:pic>
    </p:spTree>
    <p:extLst>
      <p:ext uri="{BB962C8B-B14F-4D97-AF65-F5344CB8AC3E}">
        <p14:creationId xmlns:p14="http://schemas.microsoft.com/office/powerpoint/2010/main" val="659779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491E38-5B27-448C-A3F6-5F8102BCFD17}"/>
              </a:ext>
            </a:extLst>
          </p:cNvPr>
          <p:cNvSpPr>
            <a:spLocks noGrp="1"/>
          </p:cNvSpPr>
          <p:nvPr>
            <p:ph type="title"/>
          </p:nvPr>
        </p:nvSpPr>
        <p:spPr/>
        <p:txBody>
          <a:bodyPr/>
          <a:lstStyle/>
          <a:p>
            <a:r>
              <a:rPr lang="en-US" dirty="0"/>
              <a:t>Retrieving Reminder/Recall Results</a:t>
            </a:r>
          </a:p>
        </p:txBody>
      </p:sp>
      <p:sp>
        <p:nvSpPr>
          <p:cNvPr id="6" name="Content Placeholder 5">
            <a:extLst>
              <a:ext uri="{FF2B5EF4-FFF2-40B4-BE49-F238E27FC236}">
                <a16:creationId xmlns:a16="http://schemas.microsoft.com/office/drawing/2014/main" id="{D3CF2D72-08E5-4854-881E-B691C70771A1}"/>
              </a:ext>
            </a:extLst>
          </p:cNvPr>
          <p:cNvSpPr>
            <a:spLocks noGrp="1"/>
          </p:cNvSpPr>
          <p:nvPr>
            <p:ph idx="1"/>
          </p:nvPr>
        </p:nvSpPr>
        <p:spPr>
          <a:xfrm>
            <a:off x="6418729" y="1905839"/>
            <a:ext cx="4953000" cy="3750004"/>
          </a:xfrm>
        </p:spPr>
        <p:txBody>
          <a:bodyPr>
            <a:normAutofit lnSpcReduction="10000"/>
          </a:bodyPr>
          <a:lstStyle/>
          <a:p>
            <a:r>
              <a:rPr lang="en-US" dirty="0"/>
              <a:t>After submitting the report, you’re taken back to the MCIR Landing Page</a:t>
            </a:r>
          </a:p>
          <a:p>
            <a:endParaRPr lang="en-US" dirty="0"/>
          </a:p>
          <a:p>
            <a:r>
              <a:rPr lang="en-US" dirty="0"/>
              <a:t>To see if the report is ready, click the Retrieve/Confirm Results link </a:t>
            </a:r>
            <a:r>
              <a:rPr lang="en-US" u="sng" dirty="0"/>
              <a:t>in the Reminder/Recall box</a:t>
            </a:r>
            <a:r>
              <a:rPr lang="en-US" dirty="0"/>
              <a:t> to view the Reminder/Recall Runs Page</a:t>
            </a:r>
          </a:p>
        </p:txBody>
      </p:sp>
      <p:grpSp>
        <p:nvGrpSpPr>
          <p:cNvPr id="8" name="Group 7">
            <a:extLst>
              <a:ext uri="{FF2B5EF4-FFF2-40B4-BE49-F238E27FC236}">
                <a16:creationId xmlns:a16="http://schemas.microsoft.com/office/drawing/2014/main" id="{E8565680-4B3B-4764-80C9-C7158920C470}"/>
              </a:ext>
            </a:extLst>
          </p:cNvPr>
          <p:cNvGrpSpPr/>
          <p:nvPr/>
        </p:nvGrpSpPr>
        <p:grpSpPr>
          <a:xfrm>
            <a:off x="681318" y="2238420"/>
            <a:ext cx="5091954" cy="2943175"/>
            <a:chOff x="838200" y="1425384"/>
            <a:chExt cx="3160058" cy="1584417"/>
          </a:xfrm>
        </p:grpSpPr>
        <p:pic>
          <p:nvPicPr>
            <p:cNvPr id="4" name="Picture 3">
              <a:extLst>
                <a:ext uri="{FF2B5EF4-FFF2-40B4-BE49-F238E27FC236}">
                  <a16:creationId xmlns:a16="http://schemas.microsoft.com/office/drawing/2014/main" id="{D50488A8-CE27-4E47-A327-AD08D0050910}"/>
                </a:ext>
              </a:extLst>
            </p:cNvPr>
            <p:cNvPicPr>
              <a:picLocks noChangeAspect="1"/>
            </p:cNvPicPr>
            <p:nvPr/>
          </p:nvPicPr>
          <p:blipFill rotWithShape="1">
            <a:blip r:embed="rId3"/>
            <a:srcRect l="18235" t="15146" r="64603" b="68741"/>
            <a:stretch/>
          </p:blipFill>
          <p:spPr>
            <a:xfrm>
              <a:off x="996777" y="1425384"/>
              <a:ext cx="3001481" cy="1584417"/>
            </a:xfrm>
            <a:prstGeom prst="rect">
              <a:avLst/>
            </a:prstGeom>
          </p:spPr>
        </p:pic>
        <p:sp>
          <p:nvSpPr>
            <p:cNvPr id="7" name="Oval 6">
              <a:extLst>
                <a:ext uri="{FF2B5EF4-FFF2-40B4-BE49-F238E27FC236}">
                  <a16:creationId xmlns:a16="http://schemas.microsoft.com/office/drawing/2014/main" id="{83BF8917-8AC1-4D1B-847B-5C650D370A52}"/>
                </a:ext>
              </a:extLst>
            </p:cNvPr>
            <p:cNvSpPr/>
            <p:nvPr/>
          </p:nvSpPr>
          <p:spPr>
            <a:xfrm>
              <a:off x="838200" y="2133600"/>
              <a:ext cx="2389094" cy="3585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descr="A picture containing clipart&#10;&#10;Description automatically generated">
            <a:extLst>
              <a:ext uri="{FF2B5EF4-FFF2-40B4-BE49-F238E27FC236}">
                <a16:creationId xmlns:a16="http://schemas.microsoft.com/office/drawing/2014/main" id="{722868E8-4033-435C-ABCB-64235739DE0A}"/>
              </a:ext>
            </a:extLst>
          </p:cNvPr>
          <p:cNvPicPr>
            <a:picLocks noChangeAspect="1"/>
          </p:cNvPicPr>
          <p:nvPr/>
        </p:nvPicPr>
        <p:blipFill>
          <a:blip r:embed="rId4"/>
          <a:stretch>
            <a:fillRect/>
          </a:stretch>
        </p:blipFill>
        <p:spPr>
          <a:xfrm>
            <a:off x="509773" y="5626929"/>
            <a:ext cx="1956701" cy="821814"/>
          </a:xfrm>
          <a:prstGeom prst="rect">
            <a:avLst/>
          </a:prstGeom>
        </p:spPr>
      </p:pic>
    </p:spTree>
    <p:extLst>
      <p:ext uri="{BB962C8B-B14F-4D97-AF65-F5344CB8AC3E}">
        <p14:creationId xmlns:p14="http://schemas.microsoft.com/office/powerpoint/2010/main" val="1630379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9A2A89-C4A5-4A6F-905A-59B6542DE079}"/>
              </a:ext>
            </a:extLst>
          </p:cNvPr>
          <p:cNvSpPr>
            <a:spLocks noGrp="1"/>
          </p:cNvSpPr>
          <p:nvPr>
            <p:ph type="title"/>
          </p:nvPr>
        </p:nvSpPr>
        <p:spPr/>
        <p:txBody>
          <a:bodyPr/>
          <a:lstStyle/>
          <a:p>
            <a:r>
              <a:rPr lang="en-US" dirty="0"/>
              <a:t>Things to Keep in Mind About Recall</a:t>
            </a:r>
          </a:p>
        </p:txBody>
      </p:sp>
      <p:sp>
        <p:nvSpPr>
          <p:cNvPr id="6" name="Content Placeholder 5">
            <a:extLst>
              <a:ext uri="{FF2B5EF4-FFF2-40B4-BE49-F238E27FC236}">
                <a16:creationId xmlns:a16="http://schemas.microsoft.com/office/drawing/2014/main" id="{836B54AC-BB4D-4697-9A19-09F37D2A52E3}"/>
              </a:ext>
            </a:extLst>
          </p:cNvPr>
          <p:cNvSpPr>
            <a:spLocks noGrp="1"/>
          </p:cNvSpPr>
          <p:nvPr>
            <p:ph idx="1"/>
          </p:nvPr>
        </p:nvSpPr>
        <p:spPr>
          <a:xfrm>
            <a:off x="964810" y="2058702"/>
            <a:ext cx="10515600" cy="4351338"/>
          </a:xfrm>
        </p:spPr>
        <p:txBody>
          <a:bodyPr/>
          <a:lstStyle/>
          <a:p>
            <a:r>
              <a:rPr lang="en-US" dirty="0"/>
              <a:t>Overdue criteria </a:t>
            </a:r>
          </a:p>
          <a:p>
            <a:endParaRPr lang="en-US" dirty="0"/>
          </a:p>
          <a:p>
            <a:r>
              <a:rPr lang="en-US" dirty="0"/>
              <a:t>Roster vs. Provider ID</a:t>
            </a:r>
          </a:p>
          <a:p>
            <a:endParaRPr lang="en-US" dirty="0"/>
          </a:p>
          <a:p>
            <a:r>
              <a:rPr lang="en-US" dirty="0"/>
              <a:t>Effect of Patient Status</a:t>
            </a:r>
          </a:p>
          <a:p>
            <a:endParaRPr lang="en-US" dirty="0"/>
          </a:p>
          <a:p>
            <a:r>
              <a:rPr lang="en-US" dirty="0"/>
              <a:t>Vaccine and Age limitations</a:t>
            </a:r>
          </a:p>
        </p:txBody>
      </p:sp>
      <p:pic>
        <p:nvPicPr>
          <p:cNvPr id="2" name="Picture 1" descr="A picture containing clipart&#10;&#10;Description automatically generated">
            <a:extLst>
              <a:ext uri="{FF2B5EF4-FFF2-40B4-BE49-F238E27FC236}">
                <a16:creationId xmlns:a16="http://schemas.microsoft.com/office/drawing/2014/main" id="{63582855-7A7F-48B1-AE59-4DB5933E1D26}"/>
              </a:ext>
            </a:extLst>
          </p:cNvPr>
          <p:cNvPicPr>
            <a:picLocks noChangeAspect="1"/>
          </p:cNvPicPr>
          <p:nvPr/>
        </p:nvPicPr>
        <p:blipFill>
          <a:blip r:embed="rId3"/>
          <a:stretch>
            <a:fillRect/>
          </a:stretch>
        </p:blipFill>
        <p:spPr>
          <a:xfrm>
            <a:off x="509773" y="5626929"/>
            <a:ext cx="1956701" cy="821814"/>
          </a:xfrm>
          <a:prstGeom prst="rect">
            <a:avLst/>
          </a:prstGeom>
        </p:spPr>
      </p:pic>
    </p:spTree>
    <p:extLst>
      <p:ext uri="{BB962C8B-B14F-4D97-AF65-F5344CB8AC3E}">
        <p14:creationId xmlns:p14="http://schemas.microsoft.com/office/powerpoint/2010/main" val="3746003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0B80A-6C9F-40C5-BEB5-172F9C775311}"/>
              </a:ext>
            </a:extLst>
          </p:cNvPr>
          <p:cNvSpPr>
            <a:spLocks noGrp="1"/>
          </p:cNvSpPr>
          <p:nvPr>
            <p:ph type="title"/>
          </p:nvPr>
        </p:nvSpPr>
        <p:spPr/>
        <p:txBody>
          <a:bodyPr/>
          <a:lstStyle/>
          <a:p>
            <a:r>
              <a:rPr lang="en-US" dirty="0"/>
              <a:t>The MCIR Landing Page</a:t>
            </a:r>
          </a:p>
        </p:txBody>
      </p:sp>
      <p:pic>
        <p:nvPicPr>
          <p:cNvPr id="6" name="Picture 5">
            <a:extLst>
              <a:ext uri="{FF2B5EF4-FFF2-40B4-BE49-F238E27FC236}">
                <a16:creationId xmlns:a16="http://schemas.microsoft.com/office/drawing/2014/main" id="{9A1D6961-621F-4F19-83BA-9A19C98F59E4}"/>
              </a:ext>
            </a:extLst>
          </p:cNvPr>
          <p:cNvPicPr>
            <a:picLocks noChangeAspect="1"/>
          </p:cNvPicPr>
          <p:nvPr/>
        </p:nvPicPr>
        <p:blipFill>
          <a:blip r:embed="rId3"/>
          <a:stretch>
            <a:fillRect/>
          </a:stretch>
        </p:blipFill>
        <p:spPr>
          <a:xfrm>
            <a:off x="967159" y="2076841"/>
            <a:ext cx="10257682" cy="3554195"/>
          </a:xfrm>
          <a:prstGeom prst="rect">
            <a:avLst/>
          </a:prstGeom>
        </p:spPr>
      </p:pic>
      <p:pic>
        <p:nvPicPr>
          <p:cNvPr id="3" name="Picture 2" descr="A picture containing clipart&#10;&#10;Description automatically generated">
            <a:extLst>
              <a:ext uri="{FF2B5EF4-FFF2-40B4-BE49-F238E27FC236}">
                <a16:creationId xmlns:a16="http://schemas.microsoft.com/office/drawing/2014/main" id="{A98705CB-02EB-4537-9A28-9E6043D1965B}"/>
              </a:ext>
            </a:extLst>
          </p:cNvPr>
          <p:cNvPicPr>
            <a:picLocks noChangeAspect="1"/>
          </p:cNvPicPr>
          <p:nvPr/>
        </p:nvPicPr>
        <p:blipFill>
          <a:blip r:embed="rId4"/>
          <a:stretch>
            <a:fillRect/>
          </a:stretch>
        </p:blipFill>
        <p:spPr>
          <a:xfrm>
            <a:off x="509773" y="5626929"/>
            <a:ext cx="1956701" cy="821814"/>
          </a:xfrm>
          <a:prstGeom prst="rect">
            <a:avLst/>
          </a:prstGeom>
        </p:spPr>
      </p:pic>
    </p:spTree>
    <p:extLst>
      <p:ext uri="{BB962C8B-B14F-4D97-AF65-F5344CB8AC3E}">
        <p14:creationId xmlns:p14="http://schemas.microsoft.com/office/powerpoint/2010/main" val="2999552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7E6AC-878D-4F2F-99EB-08969044CD84}"/>
              </a:ext>
            </a:extLst>
          </p:cNvPr>
          <p:cNvSpPr>
            <a:spLocks noGrp="1"/>
          </p:cNvSpPr>
          <p:nvPr>
            <p:ph type="title"/>
          </p:nvPr>
        </p:nvSpPr>
        <p:spPr>
          <a:xfrm>
            <a:off x="1017497" y="1828799"/>
            <a:ext cx="2944906" cy="3442447"/>
          </a:xfrm>
        </p:spPr>
        <p:txBody>
          <a:bodyPr>
            <a:normAutofit/>
          </a:bodyPr>
          <a:lstStyle/>
          <a:p>
            <a:r>
              <a:rPr lang="en-US" dirty="0"/>
              <a:t>The Recall Outreach Notices Page</a:t>
            </a:r>
          </a:p>
        </p:txBody>
      </p:sp>
      <p:pic>
        <p:nvPicPr>
          <p:cNvPr id="6" name="Picture 5">
            <a:extLst>
              <a:ext uri="{FF2B5EF4-FFF2-40B4-BE49-F238E27FC236}">
                <a16:creationId xmlns:a16="http://schemas.microsoft.com/office/drawing/2014/main" id="{3BD55CB0-84F4-4135-AA31-021A27ACE0E8}"/>
              </a:ext>
            </a:extLst>
          </p:cNvPr>
          <p:cNvPicPr>
            <a:picLocks noChangeAspect="1"/>
          </p:cNvPicPr>
          <p:nvPr/>
        </p:nvPicPr>
        <p:blipFill rotWithShape="1">
          <a:blip r:embed="rId3"/>
          <a:srcRect t="8869" r="50000" b="13184"/>
          <a:stretch/>
        </p:blipFill>
        <p:spPr>
          <a:xfrm>
            <a:off x="4540632" y="723714"/>
            <a:ext cx="6414247" cy="5621900"/>
          </a:xfrm>
          <a:prstGeom prst="rect">
            <a:avLst/>
          </a:prstGeom>
          <a:ln>
            <a:solidFill>
              <a:schemeClr val="tx1"/>
            </a:solidFill>
          </a:ln>
        </p:spPr>
      </p:pic>
      <p:pic>
        <p:nvPicPr>
          <p:cNvPr id="3" name="Picture 2" descr="A picture containing clipart&#10;&#10;Description automatically generated">
            <a:extLst>
              <a:ext uri="{FF2B5EF4-FFF2-40B4-BE49-F238E27FC236}">
                <a16:creationId xmlns:a16="http://schemas.microsoft.com/office/drawing/2014/main" id="{4B66F0E8-646C-4033-8922-17CBB54784FB}"/>
              </a:ext>
            </a:extLst>
          </p:cNvPr>
          <p:cNvPicPr>
            <a:picLocks noChangeAspect="1"/>
          </p:cNvPicPr>
          <p:nvPr/>
        </p:nvPicPr>
        <p:blipFill>
          <a:blip r:embed="rId4"/>
          <a:stretch>
            <a:fillRect/>
          </a:stretch>
        </p:blipFill>
        <p:spPr>
          <a:xfrm>
            <a:off x="509773" y="5626929"/>
            <a:ext cx="1956701" cy="821814"/>
          </a:xfrm>
          <a:prstGeom prst="rect">
            <a:avLst/>
          </a:prstGeom>
        </p:spPr>
      </p:pic>
    </p:spTree>
    <p:extLst>
      <p:ext uri="{BB962C8B-B14F-4D97-AF65-F5344CB8AC3E}">
        <p14:creationId xmlns:p14="http://schemas.microsoft.com/office/powerpoint/2010/main" val="1705987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B076A-E55D-413E-8893-6B7C5C3F1D7C}"/>
              </a:ext>
            </a:extLst>
          </p:cNvPr>
          <p:cNvSpPr>
            <a:spLocks noGrp="1"/>
          </p:cNvSpPr>
          <p:nvPr>
            <p:ph type="title"/>
          </p:nvPr>
        </p:nvSpPr>
        <p:spPr/>
        <p:txBody>
          <a:bodyPr/>
          <a:lstStyle/>
          <a:p>
            <a:r>
              <a:rPr lang="en-US" dirty="0"/>
              <a:t>Recall Parameters</a:t>
            </a:r>
          </a:p>
        </p:txBody>
      </p:sp>
      <p:sp>
        <p:nvSpPr>
          <p:cNvPr id="4" name="Content Placeholder 3">
            <a:extLst>
              <a:ext uri="{FF2B5EF4-FFF2-40B4-BE49-F238E27FC236}">
                <a16:creationId xmlns:a16="http://schemas.microsoft.com/office/drawing/2014/main" id="{57A365EC-2358-4088-A48C-4D4E42B965FE}"/>
              </a:ext>
            </a:extLst>
          </p:cNvPr>
          <p:cNvSpPr>
            <a:spLocks noGrp="1"/>
          </p:cNvSpPr>
          <p:nvPr>
            <p:ph sz="half" idx="2"/>
          </p:nvPr>
        </p:nvSpPr>
        <p:spPr>
          <a:xfrm>
            <a:off x="6615952" y="1834121"/>
            <a:ext cx="4737847" cy="4064658"/>
          </a:xfrm>
        </p:spPr>
        <p:txBody>
          <a:bodyPr>
            <a:normAutofit/>
          </a:bodyPr>
          <a:lstStyle/>
          <a:p>
            <a:r>
              <a:rPr lang="en-US" dirty="0"/>
              <a:t>Change the Description to describe the type of Recall being run (Ex: 19-36 mos. Recall)</a:t>
            </a:r>
          </a:p>
          <a:p>
            <a:pPr lvl="1"/>
            <a:endParaRPr lang="en-US" dirty="0"/>
          </a:p>
          <a:p>
            <a:r>
              <a:rPr lang="en-US" dirty="0"/>
              <a:t>Choose between the Simple or Comprehensive Letter Type, then click the Preview button to view each letter</a:t>
            </a:r>
          </a:p>
        </p:txBody>
      </p:sp>
      <p:pic>
        <p:nvPicPr>
          <p:cNvPr id="8" name="Picture 7">
            <a:extLst>
              <a:ext uri="{FF2B5EF4-FFF2-40B4-BE49-F238E27FC236}">
                <a16:creationId xmlns:a16="http://schemas.microsoft.com/office/drawing/2014/main" id="{51673DEB-F060-486E-AE52-2F9BC1190ED6}"/>
              </a:ext>
            </a:extLst>
          </p:cNvPr>
          <p:cNvPicPr>
            <a:picLocks noChangeAspect="1"/>
          </p:cNvPicPr>
          <p:nvPr/>
        </p:nvPicPr>
        <p:blipFill rotWithShape="1">
          <a:blip r:embed="rId3"/>
          <a:srcRect t="9653" r="80441" b="66544"/>
          <a:stretch/>
        </p:blipFill>
        <p:spPr>
          <a:xfrm>
            <a:off x="838200" y="1816192"/>
            <a:ext cx="4874032" cy="3741924"/>
          </a:xfrm>
          <a:prstGeom prst="rect">
            <a:avLst/>
          </a:prstGeom>
          <a:ln>
            <a:solidFill>
              <a:schemeClr val="tx1"/>
            </a:solidFill>
          </a:ln>
        </p:spPr>
      </p:pic>
      <p:pic>
        <p:nvPicPr>
          <p:cNvPr id="3" name="Picture 2" descr="A picture containing clipart&#10;&#10;Description automatically generated">
            <a:extLst>
              <a:ext uri="{FF2B5EF4-FFF2-40B4-BE49-F238E27FC236}">
                <a16:creationId xmlns:a16="http://schemas.microsoft.com/office/drawing/2014/main" id="{7CF8D78C-EFF4-4FDC-994C-32811F203F74}"/>
              </a:ext>
            </a:extLst>
          </p:cNvPr>
          <p:cNvPicPr>
            <a:picLocks noChangeAspect="1"/>
          </p:cNvPicPr>
          <p:nvPr/>
        </p:nvPicPr>
        <p:blipFill>
          <a:blip r:embed="rId4"/>
          <a:stretch>
            <a:fillRect/>
          </a:stretch>
        </p:blipFill>
        <p:spPr>
          <a:xfrm>
            <a:off x="509773" y="5626929"/>
            <a:ext cx="1956701" cy="821814"/>
          </a:xfrm>
          <a:prstGeom prst="rect">
            <a:avLst/>
          </a:prstGeom>
        </p:spPr>
      </p:pic>
    </p:spTree>
    <p:extLst>
      <p:ext uri="{BB962C8B-B14F-4D97-AF65-F5344CB8AC3E}">
        <p14:creationId xmlns:p14="http://schemas.microsoft.com/office/powerpoint/2010/main" val="2440446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31D4B-BBAB-4FB4-B9B8-8634EBFE5941}"/>
              </a:ext>
            </a:extLst>
          </p:cNvPr>
          <p:cNvSpPr>
            <a:spLocks noGrp="1"/>
          </p:cNvSpPr>
          <p:nvPr>
            <p:ph type="title"/>
          </p:nvPr>
        </p:nvSpPr>
        <p:spPr>
          <a:xfrm>
            <a:off x="838200" y="26285"/>
            <a:ext cx="10515600" cy="1325563"/>
          </a:xfrm>
        </p:spPr>
        <p:txBody>
          <a:bodyPr vert="horz" lIns="91440" tIns="45720" rIns="91440" bIns="45720" rtlCol="0" anchor="b">
            <a:normAutofit/>
          </a:bodyPr>
          <a:lstStyle/>
          <a:p>
            <a:pPr algn="ctr"/>
            <a:r>
              <a:rPr lang="en-US" sz="3200" dirty="0"/>
              <a:t>Impact of COVID-19 on Immunizations: National Perspective from CDC’s Morbidity and Mortality Weekly Reports</a:t>
            </a:r>
          </a:p>
        </p:txBody>
      </p:sp>
      <p:sp>
        <p:nvSpPr>
          <p:cNvPr id="4" name="Text Placeholder 3">
            <a:extLst>
              <a:ext uri="{FF2B5EF4-FFF2-40B4-BE49-F238E27FC236}">
                <a16:creationId xmlns:a16="http://schemas.microsoft.com/office/drawing/2014/main" id="{DAEB9B25-3C38-40B4-872F-940630F87755}"/>
              </a:ext>
            </a:extLst>
          </p:cNvPr>
          <p:cNvSpPr>
            <a:spLocks noGrp="1"/>
          </p:cNvSpPr>
          <p:nvPr>
            <p:ph type="body" idx="1"/>
          </p:nvPr>
        </p:nvSpPr>
        <p:spPr>
          <a:xfrm>
            <a:off x="347893" y="1662877"/>
            <a:ext cx="5157787" cy="823912"/>
          </a:xfrm>
          <a:ln>
            <a:solidFill>
              <a:schemeClr val="tx1"/>
            </a:solidFill>
          </a:ln>
        </p:spPr>
        <p:txBody>
          <a:bodyPr>
            <a:normAutofit fontScale="85000" lnSpcReduction="20000"/>
          </a:bodyPr>
          <a:lstStyle/>
          <a:p>
            <a:r>
              <a:rPr lang="en-US" b="0" i="0" dirty="0">
                <a:solidFill>
                  <a:srgbClr val="000000"/>
                </a:solidFill>
                <a:effectLst/>
                <a:latin typeface="Merriweather"/>
              </a:rPr>
              <a:t>Effects of the COVID-19 Pandemic on Routine Pediatric Vaccine Ordering and Administration — United States, 2020</a:t>
            </a:r>
          </a:p>
        </p:txBody>
      </p:sp>
      <p:sp>
        <p:nvSpPr>
          <p:cNvPr id="8" name="Content Placeholder 7">
            <a:extLst>
              <a:ext uri="{FF2B5EF4-FFF2-40B4-BE49-F238E27FC236}">
                <a16:creationId xmlns:a16="http://schemas.microsoft.com/office/drawing/2014/main" id="{B5D6483B-368A-458F-AC11-1608F2CDE237}"/>
              </a:ext>
            </a:extLst>
          </p:cNvPr>
          <p:cNvSpPr>
            <a:spLocks noGrp="1"/>
          </p:cNvSpPr>
          <p:nvPr>
            <p:ph sz="half" idx="2"/>
          </p:nvPr>
        </p:nvSpPr>
        <p:spPr>
          <a:xfrm>
            <a:off x="379981" y="2486789"/>
            <a:ext cx="5157787" cy="3684588"/>
          </a:xfrm>
        </p:spPr>
        <p:txBody>
          <a:bodyPr>
            <a:normAutofit fontScale="92500"/>
          </a:bodyPr>
          <a:lstStyle/>
          <a:p>
            <a:r>
              <a:rPr lang="en-US" sz="2000" dirty="0"/>
              <a:t>Published May 15, 2020	</a:t>
            </a:r>
          </a:p>
          <a:p>
            <a:r>
              <a:rPr lang="en-US" sz="2000" dirty="0">
                <a:solidFill>
                  <a:srgbClr val="000000"/>
                </a:solidFill>
              </a:rPr>
              <a:t>S</a:t>
            </a:r>
            <a:r>
              <a:rPr lang="en-US" sz="2000" b="0" i="0" dirty="0">
                <a:solidFill>
                  <a:srgbClr val="000000"/>
                </a:solidFill>
                <a:effectLst/>
              </a:rPr>
              <a:t>ubstantial reduction in VFC-funded pediatric vaccine ordering </a:t>
            </a:r>
            <a:endParaRPr lang="en-US" sz="2000" dirty="0"/>
          </a:p>
          <a:p>
            <a:r>
              <a:rPr lang="en-US" sz="2000" dirty="0">
                <a:solidFill>
                  <a:srgbClr val="000000"/>
                </a:solidFill>
              </a:rPr>
              <a:t>Decline in vaccine administration among children</a:t>
            </a:r>
          </a:p>
        </p:txBody>
      </p:sp>
      <p:sp>
        <p:nvSpPr>
          <p:cNvPr id="10" name="Text Placeholder 9">
            <a:extLst>
              <a:ext uri="{FF2B5EF4-FFF2-40B4-BE49-F238E27FC236}">
                <a16:creationId xmlns:a16="http://schemas.microsoft.com/office/drawing/2014/main" id="{0BFC59AB-1A0D-42C5-9541-B0E72408F3B9}"/>
              </a:ext>
            </a:extLst>
          </p:cNvPr>
          <p:cNvSpPr>
            <a:spLocks noGrp="1"/>
          </p:cNvSpPr>
          <p:nvPr>
            <p:ph type="body" sz="quarter" idx="3"/>
          </p:nvPr>
        </p:nvSpPr>
        <p:spPr>
          <a:xfrm>
            <a:off x="6361906" y="1662877"/>
            <a:ext cx="5183188" cy="823912"/>
          </a:xfrm>
          <a:ln>
            <a:solidFill>
              <a:schemeClr val="tx1"/>
            </a:solidFill>
          </a:ln>
        </p:spPr>
        <p:txBody>
          <a:bodyPr>
            <a:normAutofit fontScale="85000" lnSpcReduction="20000"/>
          </a:bodyPr>
          <a:lstStyle/>
          <a:p>
            <a:r>
              <a:rPr lang="en-US" b="0" i="0" dirty="0">
                <a:solidFill>
                  <a:srgbClr val="000000"/>
                </a:solidFill>
                <a:effectLst/>
                <a:latin typeface="Merriweather"/>
              </a:rPr>
              <a:t>Decline in Child Vaccination Coverage During the COVID-19 Pandemic — Michigan Care Improvement Registry, May 2016–May 2020</a:t>
            </a:r>
          </a:p>
        </p:txBody>
      </p:sp>
      <p:sp>
        <p:nvSpPr>
          <p:cNvPr id="11" name="Content Placeholder 10">
            <a:extLst>
              <a:ext uri="{FF2B5EF4-FFF2-40B4-BE49-F238E27FC236}">
                <a16:creationId xmlns:a16="http://schemas.microsoft.com/office/drawing/2014/main" id="{A6DA75B4-ED7C-4B4F-95D4-469405BE6F59}"/>
              </a:ext>
            </a:extLst>
          </p:cNvPr>
          <p:cNvSpPr>
            <a:spLocks noGrp="1"/>
          </p:cNvSpPr>
          <p:nvPr>
            <p:ph sz="quarter" idx="4"/>
          </p:nvPr>
        </p:nvSpPr>
        <p:spPr>
          <a:xfrm>
            <a:off x="6393994" y="2486789"/>
            <a:ext cx="5151100" cy="1282022"/>
          </a:xfrm>
        </p:spPr>
        <p:txBody>
          <a:bodyPr>
            <a:normAutofit fontScale="92500"/>
          </a:bodyPr>
          <a:lstStyle/>
          <a:p>
            <a:r>
              <a:rPr lang="en-US" sz="2000" dirty="0"/>
              <a:t>Published May 22, 2020</a:t>
            </a:r>
          </a:p>
          <a:p>
            <a:r>
              <a:rPr lang="en-US" sz="2000" b="0" i="0" dirty="0">
                <a:solidFill>
                  <a:srgbClr val="000000"/>
                </a:solidFill>
                <a:effectLst/>
              </a:rPr>
              <a:t>Up-to-date series coverage at milestone ages for children less than 2 years of age have declined</a:t>
            </a:r>
            <a:endParaRPr lang="en-US" sz="2000" b="0" i="0" dirty="0">
              <a:effectLst/>
            </a:endParaRPr>
          </a:p>
          <a:p>
            <a:pPr marL="0" indent="0">
              <a:buNone/>
            </a:pPr>
            <a:r>
              <a:rPr lang="en-US" sz="1200" u="sng" dirty="0">
                <a:solidFill>
                  <a:srgbClr val="075290"/>
                </a:solidFill>
                <a:latin typeface="Open Sans"/>
              </a:rPr>
              <a:t>http://dx.doi.org/10.15585/mmwr.mm6920e1</a:t>
            </a:r>
          </a:p>
          <a:p>
            <a:endParaRPr lang="en-US" dirty="0"/>
          </a:p>
        </p:txBody>
      </p:sp>
      <p:pic>
        <p:nvPicPr>
          <p:cNvPr id="13" name="Picture 12">
            <a:extLst>
              <a:ext uri="{FF2B5EF4-FFF2-40B4-BE49-F238E27FC236}">
                <a16:creationId xmlns:a16="http://schemas.microsoft.com/office/drawing/2014/main" id="{5D07AEBB-CC74-48D0-8361-1319441A999B}"/>
              </a:ext>
            </a:extLst>
          </p:cNvPr>
          <p:cNvPicPr>
            <a:picLocks noChangeAspect="1"/>
          </p:cNvPicPr>
          <p:nvPr/>
        </p:nvPicPr>
        <p:blipFill>
          <a:blip r:embed="rId3"/>
          <a:stretch>
            <a:fillRect/>
          </a:stretch>
        </p:blipFill>
        <p:spPr>
          <a:xfrm>
            <a:off x="379981" y="4265704"/>
            <a:ext cx="3292206" cy="1858837"/>
          </a:xfrm>
          <a:prstGeom prst="rect">
            <a:avLst/>
          </a:prstGeom>
        </p:spPr>
      </p:pic>
      <p:sp>
        <p:nvSpPr>
          <p:cNvPr id="6" name="TextBox 5">
            <a:extLst>
              <a:ext uri="{FF2B5EF4-FFF2-40B4-BE49-F238E27FC236}">
                <a16:creationId xmlns:a16="http://schemas.microsoft.com/office/drawing/2014/main" id="{48681703-5D25-45C0-A658-5C8FADFAFF36}"/>
              </a:ext>
            </a:extLst>
          </p:cNvPr>
          <p:cNvSpPr txBox="1"/>
          <p:nvPr/>
        </p:nvSpPr>
        <p:spPr>
          <a:xfrm>
            <a:off x="137828" y="6271582"/>
            <a:ext cx="4149966" cy="461665"/>
          </a:xfrm>
          <a:prstGeom prst="rect">
            <a:avLst/>
          </a:prstGeom>
          <a:noFill/>
        </p:spPr>
        <p:txBody>
          <a:bodyPr wrap="square" rtlCol="0">
            <a:spAutoFit/>
          </a:bodyPr>
          <a:lstStyle/>
          <a:p>
            <a:r>
              <a:rPr lang="it-IT" sz="1200" b="0" i="0" u="none" strike="noStrike" dirty="0">
                <a:solidFill>
                  <a:srgbClr val="075290"/>
                </a:solidFill>
                <a:effectLst/>
                <a:latin typeface="Open Sans"/>
                <a:hlinkClick r:id="rId4"/>
              </a:rPr>
              <a:t>http://dx.doi.org/10.15585/mmwr.mm6919e2external icon</a:t>
            </a:r>
            <a:br>
              <a:rPr lang="it-IT" sz="1200" dirty="0"/>
            </a:br>
            <a:endParaRPr lang="en-US" sz="1200" dirty="0"/>
          </a:p>
        </p:txBody>
      </p:sp>
      <p:sp>
        <p:nvSpPr>
          <p:cNvPr id="14" name="Text Placeholder 9">
            <a:extLst>
              <a:ext uri="{FF2B5EF4-FFF2-40B4-BE49-F238E27FC236}">
                <a16:creationId xmlns:a16="http://schemas.microsoft.com/office/drawing/2014/main" id="{FB2D952B-D417-4864-B905-695B37779FFD}"/>
              </a:ext>
            </a:extLst>
          </p:cNvPr>
          <p:cNvSpPr txBox="1">
            <a:spLocks/>
          </p:cNvSpPr>
          <p:nvPr/>
        </p:nvSpPr>
        <p:spPr>
          <a:xfrm>
            <a:off x="6361906" y="3856332"/>
            <a:ext cx="5183188" cy="1029760"/>
          </a:xfrm>
          <a:prstGeom prst="rect">
            <a:avLst/>
          </a:prstGeom>
          <a:ln>
            <a:solidFill>
              <a:schemeClr val="tx1"/>
            </a:solidFill>
          </a:ln>
        </p:spPr>
        <p:txBody>
          <a:bodyPr vert="horz" lIns="91440" tIns="45720" rIns="91440" bIns="45720" rtlCol="0" anchor="b">
            <a:normAutofit fontScale="85000" lnSpcReduction="20000"/>
          </a:bodyPr>
          <a:lstStyle>
            <a:lvl1pPr indent="0">
              <a:lnSpc>
                <a:spcPct val="90000"/>
              </a:lnSpc>
              <a:spcBef>
                <a:spcPts val="1000"/>
              </a:spcBef>
              <a:buFont typeface="Arial" panose="020B0604020202020204" pitchFamily="34" charset="0"/>
              <a:buNone/>
              <a:defRPr sz="2400" b="0" i="0">
                <a:solidFill>
                  <a:srgbClr val="000000"/>
                </a:solidFill>
                <a:effectLst/>
                <a:latin typeface="Merriweather"/>
              </a:defRPr>
            </a:lvl1pPr>
            <a:lvl2pPr indent="0">
              <a:lnSpc>
                <a:spcPct val="90000"/>
              </a:lnSpc>
              <a:spcBef>
                <a:spcPts val="500"/>
              </a:spcBef>
              <a:buFont typeface="Arial" panose="020B0604020202020204" pitchFamily="34" charset="0"/>
              <a:buNone/>
              <a:defRPr sz="2000" b="1"/>
            </a:lvl2pPr>
            <a:lvl3pPr indent="0">
              <a:lnSpc>
                <a:spcPct val="90000"/>
              </a:lnSpc>
              <a:spcBef>
                <a:spcPts val="500"/>
              </a:spcBef>
              <a:buFont typeface="Arial" panose="020B0604020202020204" pitchFamily="34" charset="0"/>
              <a:buNone/>
              <a:defRPr b="1"/>
            </a:lvl3pPr>
            <a:lvl4pPr indent="0">
              <a:lnSpc>
                <a:spcPct val="90000"/>
              </a:lnSpc>
              <a:spcBef>
                <a:spcPts val="500"/>
              </a:spcBef>
              <a:buFont typeface="Arial" panose="020B0604020202020204" pitchFamily="34" charset="0"/>
              <a:buNone/>
              <a:defRPr sz="1600" b="1"/>
            </a:lvl4pPr>
            <a:lvl5pPr indent="0">
              <a:lnSpc>
                <a:spcPct val="90000"/>
              </a:lnSpc>
              <a:spcBef>
                <a:spcPts val="500"/>
              </a:spcBef>
              <a:buFont typeface="Arial" panose="020B0604020202020204" pitchFamily="34" charset="0"/>
              <a:buNone/>
              <a:defRPr sz="1600" b="1"/>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n-US" dirty="0"/>
              <a:t>Notes from the Field: Rebound in Routine Childhood Vaccine Administration Following Decline During the COVID-19 Pandemic — New York City, March 1–June 27, 2020</a:t>
            </a:r>
          </a:p>
        </p:txBody>
      </p:sp>
      <p:sp>
        <p:nvSpPr>
          <p:cNvPr id="15" name="Content Placeholder 10">
            <a:extLst>
              <a:ext uri="{FF2B5EF4-FFF2-40B4-BE49-F238E27FC236}">
                <a16:creationId xmlns:a16="http://schemas.microsoft.com/office/drawing/2014/main" id="{FE29E280-9DA0-4FCB-9072-17EE14BD92FA}"/>
              </a:ext>
            </a:extLst>
          </p:cNvPr>
          <p:cNvSpPr txBox="1">
            <a:spLocks/>
          </p:cNvSpPr>
          <p:nvPr/>
        </p:nvSpPr>
        <p:spPr>
          <a:xfrm>
            <a:off x="6361906" y="4973612"/>
            <a:ext cx="5151100" cy="17596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Published May 22, 2020</a:t>
            </a:r>
          </a:p>
          <a:p>
            <a:r>
              <a:rPr lang="en-US" sz="1600" b="0" i="0" dirty="0">
                <a:solidFill>
                  <a:srgbClr val="000000"/>
                </a:solidFill>
                <a:effectLst/>
                <a:latin typeface="Open Sans"/>
              </a:rPr>
              <a:t>Vaccine administration increased among persons aged &lt;24 months starting the week of April 19–25, as the number of new COVID-19 cases declined ad returned to comparable levels in May</a:t>
            </a:r>
          </a:p>
          <a:p>
            <a:pPr marL="0" indent="0">
              <a:buNone/>
            </a:pPr>
            <a:r>
              <a:rPr lang="en-US" sz="1000" b="0" i="0" u="none" strike="noStrike" dirty="0">
                <a:solidFill>
                  <a:srgbClr val="075290"/>
                </a:solidFill>
                <a:effectLst/>
                <a:latin typeface="Open Sans"/>
                <a:hlinkClick r:id="rId5"/>
              </a:rPr>
              <a:t>http://dx.doi.org/10.15585/mmwr.mm6930a3</a:t>
            </a:r>
            <a:endParaRPr lang="en-US" dirty="0"/>
          </a:p>
        </p:txBody>
      </p:sp>
    </p:spTree>
    <p:extLst>
      <p:ext uri="{BB962C8B-B14F-4D97-AF65-F5344CB8AC3E}">
        <p14:creationId xmlns:p14="http://schemas.microsoft.com/office/powerpoint/2010/main" val="2603252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CDC5A-F30D-492F-AED5-065BEA35AFFD}"/>
              </a:ext>
            </a:extLst>
          </p:cNvPr>
          <p:cNvSpPr>
            <a:spLocks noGrp="1"/>
          </p:cNvSpPr>
          <p:nvPr>
            <p:ph type="title"/>
          </p:nvPr>
        </p:nvSpPr>
        <p:spPr>
          <a:xfrm>
            <a:off x="753658" y="1638114"/>
            <a:ext cx="4630271" cy="2521510"/>
          </a:xfrm>
        </p:spPr>
        <p:txBody>
          <a:bodyPr/>
          <a:lstStyle/>
          <a:p>
            <a:r>
              <a:rPr lang="en-US" dirty="0"/>
              <a:t>The Recall Letter – Simple Preview</a:t>
            </a:r>
            <a:br>
              <a:rPr lang="en-US" dirty="0"/>
            </a:br>
            <a:endParaRPr lang="en-US" dirty="0"/>
          </a:p>
        </p:txBody>
      </p:sp>
      <p:pic>
        <p:nvPicPr>
          <p:cNvPr id="4" name="Picture 3">
            <a:extLst>
              <a:ext uri="{FF2B5EF4-FFF2-40B4-BE49-F238E27FC236}">
                <a16:creationId xmlns:a16="http://schemas.microsoft.com/office/drawing/2014/main" id="{DB00C0B1-924D-41E9-83B1-9B5A54F7C71D}"/>
              </a:ext>
            </a:extLst>
          </p:cNvPr>
          <p:cNvPicPr>
            <a:picLocks noChangeAspect="1"/>
          </p:cNvPicPr>
          <p:nvPr/>
        </p:nvPicPr>
        <p:blipFill rotWithShape="1">
          <a:blip r:embed="rId3"/>
          <a:srcRect l="1324" t="11484" r="57206" b="8476"/>
          <a:stretch/>
        </p:blipFill>
        <p:spPr>
          <a:xfrm>
            <a:off x="5791200" y="365125"/>
            <a:ext cx="5647142" cy="6127750"/>
          </a:xfrm>
          <a:prstGeom prst="rect">
            <a:avLst/>
          </a:prstGeom>
          <a:ln>
            <a:solidFill>
              <a:schemeClr val="tx1"/>
            </a:solidFill>
          </a:ln>
        </p:spPr>
      </p:pic>
      <p:pic>
        <p:nvPicPr>
          <p:cNvPr id="3" name="Picture 2" descr="A picture containing clipart&#10;&#10;Description automatically generated">
            <a:extLst>
              <a:ext uri="{FF2B5EF4-FFF2-40B4-BE49-F238E27FC236}">
                <a16:creationId xmlns:a16="http://schemas.microsoft.com/office/drawing/2014/main" id="{C711A872-C7A8-4DBE-AD88-27037FF1E927}"/>
              </a:ext>
            </a:extLst>
          </p:cNvPr>
          <p:cNvPicPr>
            <a:picLocks noChangeAspect="1"/>
          </p:cNvPicPr>
          <p:nvPr/>
        </p:nvPicPr>
        <p:blipFill>
          <a:blip r:embed="rId4"/>
          <a:stretch>
            <a:fillRect/>
          </a:stretch>
        </p:blipFill>
        <p:spPr>
          <a:xfrm>
            <a:off x="509773" y="5626929"/>
            <a:ext cx="1956701" cy="821814"/>
          </a:xfrm>
          <a:prstGeom prst="rect">
            <a:avLst/>
          </a:prstGeom>
        </p:spPr>
      </p:pic>
    </p:spTree>
    <p:extLst>
      <p:ext uri="{BB962C8B-B14F-4D97-AF65-F5344CB8AC3E}">
        <p14:creationId xmlns:p14="http://schemas.microsoft.com/office/powerpoint/2010/main" val="2747030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B179EE-25BB-407A-B818-4A24B1CDD910}"/>
              </a:ext>
            </a:extLst>
          </p:cNvPr>
          <p:cNvSpPr>
            <a:spLocks noGrp="1"/>
          </p:cNvSpPr>
          <p:nvPr>
            <p:ph type="title"/>
          </p:nvPr>
        </p:nvSpPr>
        <p:spPr>
          <a:xfrm>
            <a:off x="753658" y="1924984"/>
            <a:ext cx="4630271" cy="2521510"/>
          </a:xfrm>
        </p:spPr>
        <p:txBody>
          <a:bodyPr/>
          <a:lstStyle/>
          <a:p>
            <a:r>
              <a:rPr lang="en-US" dirty="0"/>
              <a:t>The Recall Letter – Comprehensive Preview</a:t>
            </a:r>
            <a:br>
              <a:rPr lang="en-US" dirty="0"/>
            </a:br>
            <a:endParaRPr lang="en-US" dirty="0"/>
          </a:p>
        </p:txBody>
      </p:sp>
      <p:pic>
        <p:nvPicPr>
          <p:cNvPr id="3" name="Picture 2">
            <a:extLst>
              <a:ext uri="{FF2B5EF4-FFF2-40B4-BE49-F238E27FC236}">
                <a16:creationId xmlns:a16="http://schemas.microsoft.com/office/drawing/2014/main" id="{DCD886FF-BE17-4367-897F-AF2001DC6D8F}"/>
              </a:ext>
            </a:extLst>
          </p:cNvPr>
          <p:cNvPicPr>
            <a:picLocks noChangeAspect="1"/>
          </p:cNvPicPr>
          <p:nvPr/>
        </p:nvPicPr>
        <p:blipFill rotWithShape="1">
          <a:blip r:embed="rId3"/>
          <a:srcRect l="1470" t="8868" r="57500" b="11615"/>
          <a:stretch/>
        </p:blipFill>
        <p:spPr>
          <a:xfrm>
            <a:off x="5844982" y="470651"/>
            <a:ext cx="5540188" cy="6036621"/>
          </a:xfrm>
          <a:prstGeom prst="rect">
            <a:avLst/>
          </a:prstGeom>
          <a:ln>
            <a:solidFill>
              <a:schemeClr val="tx1"/>
            </a:solidFill>
          </a:ln>
        </p:spPr>
      </p:pic>
      <p:pic>
        <p:nvPicPr>
          <p:cNvPr id="2" name="Picture 1" descr="A picture containing clipart&#10;&#10;Description automatically generated">
            <a:extLst>
              <a:ext uri="{FF2B5EF4-FFF2-40B4-BE49-F238E27FC236}">
                <a16:creationId xmlns:a16="http://schemas.microsoft.com/office/drawing/2014/main" id="{B34A74D8-77D9-47CD-93EB-D7111D8BC1A5}"/>
              </a:ext>
            </a:extLst>
          </p:cNvPr>
          <p:cNvPicPr>
            <a:picLocks noChangeAspect="1"/>
          </p:cNvPicPr>
          <p:nvPr/>
        </p:nvPicPr>
        <p:blipFill>
          <a:blip r:embed="rId4"/>
          <a:stretch>
            <a:fillRect/>
          </a:stretch>
        </p:blipFill>
        <p:spPr>
          <a:xfrm>
            <a:off x="509773" y="5626929"/>
            <a:ext cx="1956701" cy="821814"/>
          </a:xfrm>
          <a:prstGeom prst="rect">
            <a:avLst/>
          </a:prstGeom>
        </p:spPr>
      </p:pic>
    </p:spTree>
    <p:extLst>
      <p:ext uri="{BB962C8B-B14F-4D97-AF65-F5344CB8AC3E}">
        <p14:creationId xmlns:p14="http://schemas.microsoft.com/office/powerpoint/2010/main" val="36854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EEEC8-BB59-4BD9-9E4D-3CC4F81A5A3F}"/>
              </a:ext>
            </a:extLst>
          </p:cNvPr>
          <p:cNvSpPr>
            <a:spLocks noGrp="1"/>
          </p:cNvSpPr>
          <p:nvPr>
            <p:ph type="title"/>
          </p:nvPr>
        </p:nvSpPr>
        <p:spPr/>
        <p:txBody>
          <a:bodyPr/>
          <a:lstStyle/>
          <a:p>
            <a:r>
              <a:rPr lang="en-US" dirty="0"/>
              <a:t>Recall Parameters</a:t>
            </a:r>
          </a:p>
        </p:txBody>
      </p:sp>
      <p:sp>
        <p:nvSpPr>
          <p:cNvPr id="4" name="Content Placeholder 3">
            <a:extLst>
              <a:ext uri="{FF2B5EF4-FFF2-40B4-BE49-F238E27FC236}">
                <a16:creationId xmlns:a16="http://schemas.microsoft.com/office/drawing/2014/main" id="{6C656688-FCA7-41E8-8D97-D40CCCEB6BF2}"/>
              </a:ext>
            </a:extLst>
          </p:cNvPr>
          <p:cNvSpPr>
            <a:spLocks noGrp="1"/>
          </p:cNvSpPr>
          <p:nvPr>
            <p:ph sz="half" idx="2"/>
          </p:nvPr>
        </p:nvSpPr>
        <p:spPr>
          <a:xfrm>
            <a:off x="676836" y="3464858"/>
            <a:ext cx="10676964" cy="1304362"/>
          </a:xfrm>
        </p:spPr>
        <p:txBody>
          <a:bodyPr/>
          <a:lstStyle/>
          <a:p>
            <a:r>
              <a:rPr lang="en-US" dirty="0"/>
              <a:t>Add your age range (must be 6 months or older)</a:t>
            </a:r>
          </a:p>
          <a:p>
            <a:r>
              <a:rPr lang="en-US" dirty="0"/>
              <a:t>Choose the age in months or years</a:t>
            </a:r>
          </a:p>
        </p:txBody>
      </p:sp>
      <p:pic>
        <p:nvPicPr>
          <p:cNvPr id="5" name="Picture 4">
            <a:extLst>
              <a:ext uri="{FF2B5EF4-FFF2-40B4-BE49-F238E27FC236}">
                <a16:creationId xmlns:a16="http://schemas.microsoft.com/office/drawing/2014/main" id="{DDE2C34E-F774-4D87-8CDE-FA2EC550B7BF}"/>
              </a:ext>
            </a:extLst>
          </p:cNvPr>
          <p:cNvPicPr>
            <a:picLocks noChangeAspect="1"/>
          </p:cNvPicPr>
          <p:nvPr/>
        </p:nvPicPr>
        <p:blipFill rotWithShape="1">
          <a:blip r:embed="rId3"/>
          <a:srcRect l="440" t="32692" r="55737" b="61246"/>
          <a:stretch/>
        </p:blipFill>
        <p:spPr>
          <a:xfrm>
            <a:off x="676836" y="2040773"/>
            <a:ext cx="10875643" cy="845857"/>
          </a:xfrm>
          <a:prstGeom prst="rect">
            <a:avLst/>
          </a:prstGeom>
        </p:spPr>
      </p:pic>
      <p:pic>
        <p:nvPicPr>
          <p:cNvPr id="3" name="Picture 2" descr="A picture containing clipart&#10;&#10;Description automatically generated">
            <a:extLst>
              <a:ext uri="{FF2B5EF4-FFF2-40B4-BE49-F238E27FC236}">
                <a16:creationId xmlns:a16="http://schemas.microsoft.com/office/drawing/2014/main" id="{8F30D381-A8DD-4264-82C6-D7DB5F96B627}"/>
              </a:ext>
            </a:extLst>
          </p:cNvPr>
          <p:cNvPicPr>
            <a:picLocks noChangeAspect="1"/>
          </p:cNvPicPr>
          <p:nvPr/>
        </p:nvPicPr>
        <p:blipFill>
          <a:blip r:embed="rId4"/>
          <a:stretch>
            <a:fillRect/>
          </a:stretch>
        </p:blipFill>
        <p:spPr>
          <a:xfrm>
            <a:off x="509773" y="5626929"/>
            <a:ext cx="1956701" cy="821814"/>
          </a:xfrm>
          <a:prstGeom prst="rect">
            <a:avLst/>
          </a:prstGeom>
        </p:spPr>
      </p:pic>
    </p:spTree>
    <p:extLst>
      <p:ext uri="{BB962C8B-B14F-4D97-AF65-F5344CB8AC3E}">
        <p14:creationId xmlns:p14="http://schemas.microsoft.com/office/powerpoint/2010/main" val="2643832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E68CF-2869-4DA6-BFAE-8E641294CA19}"/>
              </a:ext>
            </a:extLst>
          </p:cNvPr>
          <p:cNvSpPr>
            <a:spLocks noGrp="1"/>
          </p:cNvSpPr>
          <p:nvPr>
            <p:ph type="title"/>
          </p:nvPr>
        </p:nvSpPr>
        <p:spPr/>
        <p:txBody>
          <a:bodyPr/>
          <a:lstStyle/>
          <a:p>
            <a:r>
              <a:rPr lang="en-US" dirty="0"/>
              <a:t>Recall Parameters - Options</a:t>
            </a:r>
          </a:p>
        </p:txBody>
      </p:sp>
      <p:sp>
        <p:nvSpPr>
          <p:cNvPr id="4" name="Content Placeholder 3">
            <a:extLst>
              <a:ext uri="{FF2B5EF4-FFF2-40B4-BE49-F238E27FC236}">
                <a16:creationId xmlns:a16="http://schemas.microsoft.com/office/drawing/2014/main" id="{123A79F0-D545-4181-98E1-F9C8B6007FB8}"/>
              </a:ext>
            </a:extLst>
          </p:cNvPr>
          <p:cNvSpPr>
            <a:spLocks noGrp="1"/>
          </p:cNvSpPr>
          <p:nvPr>
            <p:ph sz="half" idx="2"/>
          </p:nvPr>
        </p:nvSpPr>
        <p:spPr>
          <a:xfrm>
            <a:off x="838199" y="3173506"/>
            <a:ext cx="9923929" cy="3319369"/>
          </a:xfrm>
        </p:spPr>
        <p:txBody>
          <a:bodyPr>
            <a:normAutofit lnSpcReduction="10000"/>
          </a:bodyPr>
          <a:lstStyle/>
          <a:p>
            <a:r>
              <a:rPr lang="en-US" dirty="0"/>
              <a:t>Only choose Patient Roster if it’s being maintained</a:t>
            </a:r>
          </a:p>
          <a:p>
            <a:endParaRPr lang="en-US" dirty="0"/>
          </a:p>
          <a:p>
            <a:r>
              <a:rPr lang="en-US" dirty="0"/>
              <a:t>Only include Migrants if applicable</a:t>
            </a:r>
          </a:p>
          <a:p>
            <a:endParaRPr lang="en-US" dirty="0"/>
          </a:p>
          <a:p>
            <a:r>
              <a:rPr lang="en-US" dirty="0"/>
              <a:t>Labels can be generated to use on postcards</a:t>
            </a:r>
          </a:p>
          <a:p>
            <a:endParaRPr lang="en-US" dirty="0"/>
          </a:p>
          <a:p>
            <a:r>
              <a:rPr lang="en-US" dirty="0"/>
              <a:t>Leave options blank if none apply</a:t>
            </a:r>
          </a:p>
        </p:txBody>
      </p:sp>
      <p:pic>
        <p:nvPicPr>
          <p:cNvPr id="5" name="Picture 4">
            <a:extLst>
              <a:ext uri="{FF2B5EF4-FFF2-40B4-BE49-F238E27FC236}">
                <a16:creationId xmlns:a16="http://schemas.microsoft.com/office/drawing/2014/main" id="{D55D298D-99D7-44CC-95FB-82A6EE74BF3C}"/>
              </a:ext>
            </a:extLst>
          </p:cNvPr>
          <p:cNvPicPr>
            <a:picLocks noChangeAspect="1"/>
          </p:cNvPicPr>
          <p:nvPr/>
        </p:nvPicPr>
        <p:blipFill rotWithShape="1">
          <a:blip r:embed="rId3"/>
          <a:srcRect t="38687" r="63823" b="56343"/>
          <a:stretch/>
        </p:blipFill>
        <p:spPr>
          <a:xfrm>
            <a:off x="838200" y="1985682"/>
            <a:ext cx="9923929" cy="766483"/>
          </a:xfrm>
          <a:prstGeom prst="rect">
            <a:avLst/>
          </a:prstGeom>
        </p:spPr>
      </p:pic>
    </p:spTree>
    <p:extLst>
      <p:ext uri="{BB962C8B-B14F-4D97-AF65-F5344CB8AC3E}">
        <p14:creationId xmlns:p14="http://schemas.microsoft.com/office/powerpoint/2010/main" val="8445881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37C06-CF8A-4224-80FE-263CB8F4CEB2}"/>
              </a:ext>
            </a:extLst>
          </p:cNvPr>
          <p:cNvSpPr>
            <a:spLocks noGrp="1"/>
          </p:cNvSpPr>
          <p:nvPr>
            <p:ph type="title"/>
          </p:nvPr>
        </p:nvSpPr>
        <p:spPr/>
        <p:txBody>
          <a:bodyPr/>
          <a:lstStyle/>
          <a:p>
            <a:r>
              <a:rPr lang="en-US" dirty="0"/>
              <a:t>Recall Parameters - </a:t>
            </a:r>
          </a:p>
        </p:txBody>
      </p:sp>
      <p:sp>
        <p:nvSpPr>
          <p:cNvPr id="4" name="Content Placeholder 3">
            <a:extLst>
              <a:ext uri="{FF2B5EF4-FFF2-40B4-BE49-F238E27FC236}">
                <a16:creationId xmlns:a16="http://schemas.microsoft.com/office/drawing/2014/main" id="{7A66E770-CBFF-4F99-A797-E8940743D557}"/>
              </a:ext>
            </a:extLst>
          </p:cNvPr>
          <p:cNvSpPr>
            <a:spLocks noGrp="1"/>
          </p:cNvSpPr>
          <p:nvPr>
            <p:ph sz="half" idx="2"/>
          </p:nvPr>
        </p:nvSpPr>
        <p:spPr>
          <a:xfrm>
            <a:off x="546676" y="1739144"/>
            <a:ext cx="11098648" cy="3642102"/>
          </a:xfrm>
        </p:spPr>
        <p:txBody>
          <a:bodyPr>
            <a:normAutofit/>
          </a:bodyPr>
          <a:lstStyle/>
          <a:p>
            <a:r>
              <a:rPr lang="en-US" dirty="0"/>
              <a:t>If left blank, all overdue patients in the age range requested will be included</a:t>
            </a:r>
          </a:p>
          <a:p>
            <a:endParaRPr lang="en-US" dirty="0"/>
          </a:p>
          <a:p>
            <a:endParaRPr lang="en-US" dirty="0"/>
          </a:p>
          <a:p>
            <a:r>
              <a:rPr lang="en-US" dirty="0"/>
              <a:t>Vaccine Series and dose number can be chosen to identify patients overdue for specific vaccines (this can be helpful for using soon to expire vaccine)</a:t>
            </a:r>
          </a:p>
        </p:txBody>
      </p:sp>
      <p:pic>
        <p:nvPicPr>
          <p:cNvPr id="5" name="Picture 4">
            <a:extLst>
              <a:ext uri="{FF2B5EF4-FFF2-40B4-BE49-F238E27FC236}">
                <a16:creationId xmlns:a16="http://schemas.microsoft.com/office/drawing/2014/main" id="{EA3AF1C3-C266-4705-8D1F-410AB1FB1468}"/>
              </a:ext>
            </a:extLst>
          </p:cNvPr>
          <p:cNvPicPr>
            <a:picLocks noChangeAspect="1"/>
          </p:cNvPicPr>
          <p:nvPr/>
        </p:nvPicPr>
        <p:blipFill rotWithShape="1">
          <a:blip r:embed="rId3"/>
          <a:srcRect t="43919" r="50071" b="50306"/>
          <a:stretch/>
        </p:blipFill>
        <p:spPr>
          <a:xfrm>
            <a:off x="613996" y="2762812"/>
            <a:ext cx="10946077" cy="711853"/>
          </a:xfrm>
          <a:prstGeom prst="rect">
            <a:avLst/>
          </a:prstGeom>
        </p:spPr>
      </p:pic>
      <p:pic>
        <p:nvPicPr>
          <p:cNvPr id="6" name="Picture 5">
            <a:extLst>
              <a:ext uri="{FF2B5EF4-FFF2-40B4-BE49-F238E27FC236}">
                <a16:creationId xmlns:a16="http://schemas.microsoft.com/office/drawing/2014/main" id="{533873F8-502E-40A7-A928-D13AB7E22F3E}"/>
              </a:ext>
            </a:extLst>
          </p:cNvPr>
          <p:cNvPicPr/>
          <p:nvPr/>
        </p:nvPicPr>
        <p:blipFill rotWithShape="1">
          <a:blip r:embed="rId4"/>
          <a:srcRect l="1227" t="44953" r="49367" b="48918"/>
          <a:stretch/>
        </p:blipFill>
        <p:spPr>
          <a:xfrm>
            <a:off x="613996" y="5056085"/>
            <a:ext cx="10811435" cy="717177"/>
          </a:xfrm>
          <a:prstGeom prst="rect">
            <a:avLst/>
          </a:prstGeom>
        </p:spPr>
      </p:pic>
    </p:spTree>
    <p:extLst>
      <p:ext uri="{BB962C8B-B14F-4D97-AF65-F5344CB8AC3E}">
        <p14:creationId xmlns:p14="http://schemas.microsoft.com/office/powerpoint/2010/main" val="31866902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CE4C2-7B10-4A9E-B0AA-F603194F4FD6}"/>
              </a:ext>
            </a:extLst>
          </p:cNvPr>
          <p:cNvSpPr>
            <a:spLocks noGrp="1"/>
          </p:cNvSpPr>
          <p:nvPr>
            <p:ph type="title"/>
          </p:nvPr>
        </p:nvSpPr>
        <p:spPr/>
        <p:txBody>
          <a:bodyPr/>
          <a:lstStyle/>
          <a:p>
            <a:r>
              <a:rPr lang="en-US" dirty="0"/>
              <a:t>Recall Parameters</a:t>
            </a:r>
          </a:p>
        </p:txBody>
      </p:sp>
      <p:sp>
        <p:nvSpPr>
          <p:cNvPr id="4" name="Content Placeholder 3">
            <a:extLst>
              <a:ext uri="{FF2B5EF4-FFF2-40B4-BE49-F238E27FC236}">
                <a16:creationId xmlns:a16="http://schemas.microsoft.com/office/drawing/2014/main" id="{334227F4-01D0-4EBE-A7FC-B10B4A079A47}"/>
              </a:ext>
            </a:extLst>
          </p:cNvPr>
          <p:cNvSpPr>
            <a:spLocks noGrp="1"/>
          </p:cNvSpPr>
          <p:nvPr>
            <p:ph sz="half" idx="2"/>
          </p:nvPr>
        </p:nvSpPr>
        <p:spPr>
          <a:xfrm>
            <a:off x="838199" y="4071478"/>
            <a:ext cx="10515601" cy="2421397"/>
          </a:xfrm>
        </p:spPr>
        <p:txBody>
          <a:bodyPr>
            <a:normAutofit/>
          </a:bodyPr>
          <a:lstStyle/>
          <a:p>
            <a:r>
              <a:rPr lang="en-US" dirty="0"/>
              <a:t>Recall can be run for patients living in specific zip codes</a:t>
            </a:r>
          </a:p>
          <a:p>
            <a:endParaRPr lang="en-US" dirty="0"/>
          </a:p>
          <a:p>
            <a:r>
              <a:rPr lang="en-US" dirty="0"/>
              <a:t>Notices can be run for a specific timeframe (based on the last administered shot date)</a:t>
            </a:r>
          </a:p>
        </p:txBody>
      </p:sp>
      <p:pic>
        <p:nvPicPr>
          <p:cNvPr id="7" name="Picture 6">
            <a:extLst>
              <a:ext uri="{FF2B5EF4-FFF2-40B4-BE49-F238E27FC236}">
                <a16:creationId xmlns:a16="http://schemas.microsoft.com/office/drawing/2014/main" id="{18F30DBA-8B7E-47BE-BBAE-3E13B083F6C2}"/>
              </a:ext>
            </a:extLst>
          </p:cNvPr>
          <p:cNvPicPr>
            <a:picLocks noChangeAspect="1"/>
          </p:cNvPicPr>
          <p:nvPr/>
        </p:nvPicPr>
        <p:blipFill rotWithShape="1">
          <a:blip r:embed="rId3"/>
          <a:srcRect t="50000" r="54412" b="38818"/>
          <a:stretch/>
        </p:blipFill>
        <p:spPr>
          <a:xfrm>
            <a:off x="784412" y="2156016"/>
            <a:ext cx="10515599" cy="1450134"/>
          </a:xfrm>
          <a:prstGeom prst="rect">
            <a:avLst/>
          </a:prstGeom>
        </p:spPr>
      </p:pic>
    </p:spTree>
    <p:extLst>
      <p:ext uri="{BB962C8B-B14F-4D97-AF65-F5344CB8AC3E}">
        <p14:creationId xmlns:p14="http://schemas.microsoft.com/office/powerpoint/2010/main" val="35717195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F65CF-1EAB-4417-8DB9-28DDB1DD8990}"/>
              </a:ext>
            </a:extLst>
          </p:cNvPr>
          <p:cNvSpPr>
            <a:spLocks noGrp="1"/>
          </p:cNvSpPr>
          <p:nvPr>
            <p:ph type="title"/>
          </p:nvPr>
        </p:nvSpPr>
        <p:spPr/>
        <p:txBody>
          <a:bodyPr/>
          <a:lstStyle/>
          <a:p>
            <a:r>
              <a:rPr lang="en-US" dirty="0"/>
              <a:t>Recall Parameters</a:t>
            </a:r>
          </a:p>
        </p:txBody>
      </p:sp>
      <p:sp>
        <p:nvSpPr>
          <p:cNvPr id="4" name="Content Placeholder 3">
            <a:extLst>
              <a:ext uri="{FF2B5EF4-FFF2-40B4-BE49-F238E27FC236}">
                <a16:creationId xmlns:a16="http://schemas.microsoft.com/office/drawing/2014/main" id="{4FFF8050-E349-4BCA-96A2-A953EE68B096}"/>
              </a:ext>
            </a:extLst>
          </p:cNvPr>
          <p:cNvSpPr>
            <a:spLocks noGrp="1"/>
          </p:cNvSpPr>
          <p:nvPr>
            <p:ph sz="half" idx="2"/>
          </p:nvPr>
        </p:nvSpPr>
        <p:spPr>
          <a:xfrm>
            <a:off x="6849034" y="1703281"/>
            <a:ext cx="4719913" cy="4697516"/>
          </a:xfrm>
        </p:spPr>
        <p:txBody>
          <a:bodyPr>
            <a:normAutofit/>
          </a:bodyPr>
          <a:lstStyle/>
          <a:p>
            <a:r>
              <a:rPr lang="en-US" dirty="0"/>
              <a:t>Add a Provider Message including your office name and phone number</a:t>
            </a:r>
          </a:p>
          <a:p>
            <a:endParaRPr lang="en-US" dirty="0"/>
          </a:p>
          <a:p>
            <a:r>
              <a:rPr lang="en-US" dirty="0"/>
              <a:t>Type the maximum number of recall letters to generate </a:t>
            </a:r>
          </a:p>
          <a:p>
            <a:endParaRPr lang="en-US" dirty="0"/>
          </a:p>
          <a:p>
            <a:r>
              <a:rPr lang="en-US" dirty="0"/>
              <a:t>Choose Submit to review a pop-up confirming the recall parameters</a:t>
            </a:r>
          </a:p>
          <a:p>
            <a:endParaRPr lang="en-US" dirty="0"/>
          </a:p>
        </p:txBody>
      </p:sp>
      <p:pic>
        <p:nvPicPr>
          <p:cNvPr id="6" name="Picture 5">
            <a:extLst>
              <a:ext uri="{FF2B5EF4-FFF2-40B4-BE49-F238E27FC236}">
                <a16:creationId xmlns:a16="http://schemas.microsoft.com/office/drawing/2014/main" id="{67305886-FF82-4F4B-8E48-1E686E18B2BE}"/>
              </a:ext>
            </a:extLst>
          </p:cNvPr>
          <p:cNvPicPr/>
          <p:nvPr/>
        </p:nvPicPr>
        <p:blipFill rotWithShape="1">
          <a:blip r:embed="rId3"/>
          <a:srcRect l="1035" t="61891" r="68886" b="12585"/>
          <a:stretch/>
        </p:blipFill>
        <p:spPr bwMode="auto">
          <a:xfrm>
            <a:off x="712698" y="2228563"/>
            <a:ext cx="5588481" cy="2666159"/>
          </a:xfrm>
          <a:prstGeom prst="rect">
            <a:avLst/>
          </a:prstGeom>
          <a:ln w="12700">
            <a:solidFill>
              <a:schemeClr val="tx1"/>
            </a:solidFill>
          </a:ln>
          <a:extLst>
            <a:ext uri="{53640926-AAD7-44D8-BBD7-CCE9431645EC}">
              <a14:shadowObscured xmlns:a14="http://schemas.microsoft.com/office/drawing/2010/main"/>
            </a:ext>
          </a:extLst>
        </p:spPr>
      </p:pic>
      <p:pic>
        <p:nvPicPr>
          <p:cNvPr id="3" name="Picture 2" descr="A picture containing clipart&#10;&#10;Description automatically generated">
            <a:extLst>
              <a:ext uri="{FF2B5EF4-FFF2-40B4-BE49-F238E27FC236}">
                <a16:creationId xmlns:a16="http://schemas.microsoft.com/office/drawing/2014/main" id="{6A278AF5-CDBF-4AB0-83A8-80591129062C}"/>
              </a:ext>
            </a:extLst>
          </p:cNvPr>
          <p:cNvPicPr>
            <a:picLocks noChangeAspect="1"/>
          </p:cNvPicPr>
          <p:nvPr/>
        </p:nvPicPr>
        <p:blipFill>
          <a:blip r:embed="rId4"/>
          <a:stretch>
            <a:fillRect/>
          </a:stretch>
        </p:blipFill>
        <p:spPr>
          <a:xfrm>
            <a:off x="509773" y="5626929"/>
            <a:ext cx="1956701" cy="821814"/>
          </a:xfrm>
          <a:prstGeom prst="rect">
            <a:avLst/>
          </a:prstGeom>
        </p:spPr>
      </p:pic>
    </p:spTree>
    <p:extLst>
      <p:ext uri="{BB962C8B-B14F-4D97-AF65-F5344CB8AC3E}">
        <p14:creationId xmlns:p14="http://schemas.microsoft.com/office/powerpoint/2010/main" val="6705435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B83FA-E5FA-445A-8A60-604836A0CEB6}"/>
              </a:ext>
            </a:extLst>
          </p:cNvPr>
          <p:cNvSpPr>
            <a:spLocks noGrp="1"/>
          </p:cNvSpPr>
          <p:nvPr>
            <p:ph type="title"/>
          </p:nvPr>
        </p:nvSpPr>
        <p:spPr/>
        <p:txBody>
          <a:bodyPr/>
          <a:lstStyle/>
          <a:p>
            <a:r>
              <a:rPr lang="en-US" dirty="0"/>
              <a:t>Recall Parameter Review</a:t>
            </a:r>
          </a:p>
        </p:txBody>
      </p:sp>
      <p:sp>
        <p:nvSpPr>
          <p:cNvPr id="4" name="Content Placeholder 3">
            <a:extLst>
              <a:ext uri="{FF2B5EF4-FFF2-40B4-BE49-F238E27FC236}">
                <a16:creationId xmlns:a16="http://schemas.microsoft.com/office/drawing/2014/main" id="{F11256E1-0E3C-47FF-8EA8-3A0AE612A011}"/>
              </a:ext>
            </a:extLst>
          </p:cNvPr>
          <p:cNvSpPr>
            <a:spLocks noGrp="1"/>
          </p:cNvSpPr>
          <p:nvPr>
            <p:ph sz="half" idx="2"/>
          </p:nvPr>
        </p:nvSpPr>
        <p:spPr>
          <a:xfrm>
            <a:off x="6172200" y="2022858"/>
            <a:ext cx="5181600" cy="3338043"/>
          </a:xfrm>
        </p:spPr>
        <p:txBody>
          <a:bodyPr/>
          <a:lstStyle/>
          <a:p>
            <a:r>
              <a:rPr lang="en-US" dirty="0"/>
              <a:t>Review the pop-up showing your recall parameters, then click OK to Submit and return to the MCIR Landing Page</a:t>
            </a:r>
          </a:p>
          <a:p>
            <a:endParaRPr lang="en-US" dirty="0"/>
          </a:p>
          <a:p>
            <a:r>
              <a:rPr lang="en-US" dirty="0"/>
              <a:t>Click Cancel if changes need to be made to the parameters</a:t>
            </a:r>
          </a:p>
        </p:txBody>
      </p:sp>
      <p:pic>
        <p:nvPicPr>
          <p:cNvPr id="5" name="Picture 4">
            <a:extLst>
              <a:ext uri="{FF2B5EF4-FFF2-40B4-BE49-F238E27FC236}">
                <a16:creationId xmlns:a16="http://schemas.microsoft.com/office/drawing/2014/main" id="{69FD7FAA-9D90-449B-8E80-D6EAC785CE6B}"/>
              </a:ext>
            </a:extLst>
          </p:cNvPr>
          <p:cNvPicPr>
            <a:picLocks noChangeAspect="1"/>
          </p:cNvPicPr>
          <p:nvPr/>
        </p:nvPicPr>
        <p:blipFill rotWithShape="1">
          <a:blip r:embed="rId3"/>
          <a:srcRect l="33971" t="7299" r="35293" b="54774"/>
          <a:stretch/>
        </p:blipFill>
        <p:spPr>
          <a:xfrm>
            <a:off x="693928" y="1861482"/>
            <a:ext cx="5302411" cy="3678705"/>
          </a:xfrm>
          <a:prstGeom prst="rect">
            <a:avLst/>
          </a:prstGeom>
          <a:ln w="15875">
            <a:solidFill>
              <a:schemeClr val="tx1"/>
            </a:solidFill>
          </a:ln>
        </p:spPr>
      </p:pic>
    </p:spTree>
    <p:extLst>
      <p:ext uri="{BB962C8B-B14F-4D97-AF65-F5344CB8AC3E}">
        <p14:creationId xmlns:p14="http://schemas.microsoft.com/office/powerpoint/2010/main" val="13671327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491E38-5B27-448C-A3F6-5F8102BCFD17}"/>
              </a:ext>
            </a:extLst>
          </p:cNvPr>
          <p:cNvSpPr>
            <a:spLocks noGrp="1"/>
          </p:cNvSpPr>
          <p:nvPr>
            <p:ph type="title"/>
          </p:nvPr>
        </p:nvSpPr>
        <p:spPr/>
        <p:txBody>
          <a:bodyPr/>
          <a:lstStyle/>
          <a:p>
            <a:r>
              <a:rPr lang="en-US" dirty="0"/>
              <a:t>Retrieving Reminder/Recall Results</a:t>
            </a:r>
          </a:p>
        </p:txBody>
      </p:sp>
      <p:sp>
        <p:nvSpPr>
          <p:cNvPr id="6" name="Content Placeholder 5">
            <a:extLst>
              <a:ext uri="{FF2B5EF4-FFF2-40B4-BE49-F238E27FC236}">
                <a16:creationId xmlns:a16="http://schemas.microsoft.com/office/drawing/2014/main" id="{D3CF2D72-08E5-4854-881E-B691C70771A1}"/>
              </a:ext>
            </a:extLst>
          </p:cNvPr>
          <p:cNvSpPr>
            <a:spLocks noGrp="1"/>
          </p:cNvSpPr>
          <p:nvPr>
            <p:ph idx="1"/>
          </p:nvPr>
        </p:nvSpPr>
        <p:spPr>
          <a:xfrm>
            <a:off x="6418729" y="1905839"/>
            <a:ext cx="4953000" cy="3750004"/>
          </a:xfrm>
        </p:spPr>
        <p:txBody>
          <a:bodyPr>
            <a:normAutofit lnSpcReduction="10000"/>
          </a:bodyPr>
          <a:lstStyle/>
          <a:p>
            <a:r>
              <a:rPr lang="en-US" dirty="0"/>
              <a:t>After submitting the report, you’re taken back to the MCIR Landing Page</a:t>
            </a:r>
          </a:p>
          <a:p>
            <a:endParaRPr lang="en-US" dirty="0"/>
          </a:p>
          <a:p>
            <a:r>
              <a:rPr lang="en-US" dirty="0"/>
              <a:t>To see if the report is ready, click the Retrieve/Confirm Results link </a:t>
            </a:r>
            <a:r>
              <a:rPr lang="en-US" u="sng" dirty="0"/>
              <a:t>in the Reminder/Recall box</a:t>
            </a:r>
            <a:r>
              <a:rPr lang="en-US" dirty="0"/>
              <a:t> to view the Reminder/Recall Runs Page</a:t>
            </a:r>
          </a:p>
        </p:txBody>
      </p:sp>
      <p:grpSp>
        <p:nvGrpSpPr>
          <p:cNvPr id="8" name="Group 7">
            <a:extLst>
              <a:ext uri="{FF2B5EF4-FFF2-40B4-BE49-F238E27FC236}">
                <a16:creationId xmlns:a16="http://schemas.microsoft.com/office/drawing/2014/main" id="{E8565680-4B3B-4764-80C9-C7158920C470}"/>
              </a:ext>
            </a:extLst>
          </p:cNvPr>
          <p:cNvGrpSpPr/>
          <p:nvPr/>
        </p:nvGrpSpPr>
        <p:grpSpPr>
          <a:xfrm>
            <a:off x="681318" y="2238420"/>
            <a:ext cx="5091954" cy="2943175"/>
            <a:chOff x="838200" y="1425384"/>
            <a:chExt cx="3160058" cy="1584417"/>
          </a:xfrm>
        </p:grpSpPr>
        <p:pic>
          <p:nvPicPr>
            <p:cNvPr id="4" name="Picture 3">
              <a:extLst>
                <a:ext uri="{FF2B5EF4-FFF2-40B4-BE49-F238E27FC236}">
                  <a16:creationId xmlns:a16="http://schemas.microsoft.com/office/drawing/2014/main" id="{D50488A8-CE27-4E47-A327-AD08D0050910}"/>
                </a:ext>
              </a:extLst>
            </p:cNvPr>
            <p:cNvPicPr>
              <a:picLocks noChangeAspect="1"/>
            </p:cNvPicPr>
            <p:nvPr/>
          </p:nvPicPr>
          <p:blipFill rotWithShape="1">
            <a:blip r:embed="rId3"/>
            <a:srcRect l="18235" t="15146" r="64603" b="68741"/>
            <a:stretch/>
          </p:blipFill>
          <p:spPr>
            <a:xfrm>
              <a:off x="996777" y="1425384"/>
              <a:ext cx="3001481" cy="1584417"/>
            </a:xfrm>
            <a:prstGeom prst="rect">
              <a:avLst/>
            </a:prstGeom>
          </p:spPr>
        </p:pic>
        <p:sp>
          <p:nvSpPr>
            <p:cNvPr id="7" name="Oval 6">
              <a:extLst>
                <a:ext uri="{FF2B5EF4-FFF2-40B4-BE49-F238E27FC236}">
                  <a16:creationId xmlns:a16="http://schemas.microsoft.com/office/drawing/2014/main" id="{83BF8917-8AC1-4D1B-847B-5C650D370A52}"/>
                </a:ext>
              </a:extLst>
            </p:cNvPr>
            <p:cNvSpPr/>
            <p:nvPr/>
          </p:nvSpPr>
          <p:spPr>
            <a:xfrm>
              <a:off x="838200" y="2133600"/>
              <a:ext cx="2389094" cy="3585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descr="A picture containing clipart&#10;&#10;Description automatically generated">
            <a:extLst>
              <a:ext uri="{FF2B5EF4-FFF2-40B4-BE49-F238E27FC236}">
                <a16:creationId xmlns:a16="http://schemas.microsoft.com/office/drawing/2014/main" id="{EB9F08E6-9500-4BA8-9D60-C08294814EE6}"/>
              </a:ext>
            </a:extLst>
          </p:cNvPr>
          <p:cNvPicPr>
            <a:picLocks noChangeAspect="1"/>
          </p:cNvPicPr>
          <p:nvPr/>
        </p:nvPicPr>
        <p:blipFill>
          <a:blip r:embed="rId4"/>
          <a:stretch>
            <a:fillRect/>
          </a:stretch>
        </p:blipFill>
        <p:spPr>
          <a:xfrm>
            <a:off x="509773" y="5626929"/>
            <a:ext cx="1956701" cy="821814"/>
          </a:xfrm>
          <a:prstGeom prst="rect">
            <a:avLst/>
          </a:prstGeom>
        </p:spPr>
      </p:pic>
    </p:spTree>
    <p:extLst>
      <p:ext uri="{BB962C8B-B14F-4D97-AF65-F5344CB8AC3E}">
        <p14:creationId xmlns:p14="http://schemas.microsoft.com/office/powerpoint/2010/main" val="38044419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6636B-408E-4535-A29F-EB7996B57194}"/>
              </a:ext>
            </a:extLst>
          </p:cNvPr>
          <p:cNvSpPr>
            <a:spLocks noGrp="1"/>
          </p:cNvSpPr>
          <p:nvPr>
            <p:ph type="title"/>
          </p:nvPr>
        </p:nvSpPr>
        <p:spPr/>
        <p:txBody>
          <a:bodyPr/>
          <a:lstStyle/>
          <a:p>
            <a:r>
              <a:rPr lang="en-US" dirty="0"/>
              <a:t>Reminder/Recall Retrieval Status</a:t>
            </a:r>
          </a:p>
        </p:txBody>
      </p:sp>
      <p:sp>
        <p:nvSpPr>
          <p:cNvPr id="3" name="Content Placeholder 2">
            <a:extLst>
              <a:ext uri="{FF2B5EF4-FFF2-40B4-BE49-F238E27FC236}">
                <a16:creationId xmlns:a16="http://schemas.microsoft.com/office/drawing/2014/main" id="{FFA1B733-1A6F-4B20-8607-C69C7438D6BA}"/>
              </a:ext>
            </a:extLst>
          </p:cNvPr>
          <p:cNvSpPr>
            <a:spLocks noGrp="1"/>
          </p:cNvSpPr>
          <p:nvPr>
            <p:ph idx="1"/>
          </p:nvPr>
        </p:nvSpPr>
        <p:spPr>
          <a:xfrm>
            <a:off x="874059" y="1743495"/>
            <a:ext cx="10690412" cy="1757222"/>
          </a:xfrm>
        </p:spPr>
        <p:txBody>
          <a:bodyPr>
            <a:noAutofit/>
          </a:bodyPr>
          <a:lstStyle/>
          <a:p>
            <a:r>
              <a:rPr lang="en-US" dirty="0"/>
              <a:t>Reminder/Recalls take time to process (the Status is found under the Description)</a:t>
            </a:r>
          </a:p>
          <a:p>
            <a:r>
              <a:rPr lang="en-US" dirty="0"/>
              <a:t>Click the Refresh button to update the Status</a:t>
            </a:r>
          </a:p>
        </p:txBody>
      </p:sp>
      <p:grpSp>
        <p:nvGrpSpPr>
          <p:cNvPr id="11" name="Group 10">
            <a:extLst>
              <a:ext uri="{FF2B5EF4-FFF2-40B4-BE49-F238E27FC236}">
                <a16:creationId xmlns:a16="http://schemas.microsoft.com/office/drawing/2014/main" id="{C0D58493-79EB-4A88-BC3A-EAD994C524EC}"/>
              </a:ext>
            </a:extLst>
          </p:cNvPr>
          <p:cNvGrpSpPr/>
          <p:nvPr/>
        </p:nvGrpSpPr>
        <p:grpSpPr>
          <a:xfrm>
            <a:off x="1247787" y="3747247"/>
            <a:ext cx="9357453" cy="2456319"/>
            <a:chOff x="1211929" y="3675531"/>
            <a:chExt cx="9357453" cy="2456319"/>
          </a:xfrm>
        </p:grpSpPr>
        <p:pic>
          <p:nvPicPr>
            <p:cNvPr id="5" name="Picture 4">
              <a:extLst>
                <a:ext uri="{FF2B5EF4-FFF2-40B4-BE49-F238E27FC236}">
                  <a16:creationId xmlns:a16="http://schemas.microsoft.com/office/drawing/2014/main" id="{CC9705F2-3A04-45D5-A3E4-40FBEFA3C713}"/>
                </a:ext>
              </a:extLst>
            </p:cNvPr>
            <p:cNvPicPr>
              <a:picLocks noChangeAspect="1"/>
            </p:cNvPicPr>
            <p:nvPr/>
          </p:nvPicPr>
          <p:blipFill rotWithShape="1">
            <a:blip r:embed="rId3"/>
            <a:srcRect l="1011" t="13054" r="49358" b="62097"/>
            <a:stretch/>
          </p:blipFill>
          <p:spPr>
            <a:xfrm>
              <a:off x="1337432" y="3675531"/>
              <a:ext cx="9166547" cy="2456319"/>
            </a:xfrm>
            <a:prstGeom prst="rect">
              <a:avLst/>
            </a:prstGeom>
          </p:spPr>
        </p:pic>
        <p:sp>
          <p:nvSpPr>
            <p:cNvPr id="8" name="Oval 7">
              <a:extLst>
                <a:ext uri="{FF2B5EF4-FFF2-40B4-BE49-F238E27FC236}">
                  <a16:creationId xmlns:a16="http://schemas.microsoft.com/office/drawing/2014/main" id="{9FB8861D-0DAC-44C6-AF5D-B81E862966F6}"/>
                </a:ext>
              </a:extLst>
            </p:cNvPr>
            <p:cNvSpPr/>
            <p:nvPr/>
          </p:nvSpPr>
          <p:spPr>
            <a:xfrm>
              <a:off x="1211929" y="5773271"/>
              <a:ext cx="2965627" cy="32272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567A172-FD8A-422C-A860-069B6482DC14}"/>
                </a:ext>
              </a:extLst>
            </p:cNvPr>
            <p:cNvSpPr/>
            <p:nvPr/>
          </p:nvSpPr>
          <p:spPr>
            <a:xfrm>
              <a:off x="9161930" y="4760262"/>
              <a:ext cx="1407452" cy="39010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7549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B224B-7E3F-4B0B-A88A-E1C54CDDB1DC}"/>
              </a:ext>
            </a:extLst>
          </p:cNvPr>
          <p:cNvSpPr>
            <a:spLocks noGrp="1"/>
          </p:cNvSpPr>
          <p:nvPr>
            <p:ph type="title"/>
          </p:nvPr>
        </p:nvSpPr>
        <p:spPr/>
        <p:txBody>
          <a:bodyPr>
            <a:normAutofit/>
          </a:bodyPr>
          <a:lstStyle/>
          <a:p>
            <a:pPr rtl="0">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sz="3200" dirty="0">
                <a:latin typeface="Calibri Light" panose="020F0302020204030204" pitchFamily="34" charset="0"/>
                <a:cs typeface="Calibri Light" panose="020F0302020204030204" pitchFamily="34" charset="0"/>
              </a:rPr>
              <a:t>Percent Change in Doses Administered in 2020 Compared To the 2018-2019 Average</a:t>
            </a:r>
            <a:r>
              <a:rPr lang="en-US" sz="3200" baseline="0" dirty="0">
                <a:latin typeface="Calibri Light" panose="020F0302020204030204" pitchFamily="34" charset="0"/>
                <a:cs typeface="Calibri Light" panose="020F0302020204030204" pitchFamily="34" charset="0"/>
              </a:rPr>
              <a:t> by Age Group And Month, MCIR</a:t>
            </a:r>
            <a:endParaRPr lang="en-US" sz="3200" dirty="0">
              <a:latin typeface="Calibri Light" panose="020F0302020204030204" pitchFamily="34" charset="0"/>
              <a:cs typeface="Calibri Light" panose="020F0302020204030204" pitchFamily="34" charset="0"/>
            </a:endParaRPr>
          </a:p>
        </p:txBody>
      </p:sp>
      <p:graphicFrame>
        <p:nvGraphicFramePr>
          <p:cNvPr id="5" name="Chart 4">
            <a:extLst>
              <a:ext uri="{FF2B5EF4-FFF2-40B4-BE49-F238E27FC236}">
                <a16:creationId xmlns:a16="http://schemas.microsoft.com/office/drawing/2014/main" id="{8BA19861-9B9F-4161-B927-C0B35ADE8BFE}"/>
              </a:ext>
            </a:extLst>
          </p:cNvPr>
          <p:cNvGraphicFramePr>
            <a:graphicFrameLocks/>
          </p:cNvGraphicFramePr>
          <p:nvPr/>
        </p:nvGraphicFramePr>
        <p:xfrm>
          <a:off x="1956391" y="1286540"/>
          <a:ext cx="8612372" cy="52063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23983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0CF2F-EF0A-425E-9FB3-B2B40067043B}"/>
              </a:ext>
            </a:extLst>
          </p:cNvPr>
          <p:cNvSpPr>
            <a:spLocks noGrp="1"/>
          </p:cNvSpPr>
          <p:nvPr>
            <p:ph type="title"/>
          </p:nvPr>
        </p:nvSpPr>
        <p:spPr/>
        <p:txBody>
          <a:bodyPr/>
          <a:lstStyle/>
          <a:p>
            <a:r>
              <a:rPr lang="en-US" dirty="0"/>
              <a:t>Retrieving the Reminder/Recall Report</a:t>
            </a:r>
          </a:p>
        </p:txBody>
      </p:sp>
      <p:sp>
        <p:nvSpPr>
          <p:cNvPr id="3" name="Content Placeholder 2">
            <a:extLst>
              <a:ext uri="{FF2B5EF4-FFF2-40B4-BE49-F238E27FC236}">
                <a16:creationId xmlns:a16="http://schemas.microsoft.com/office/drawing/2014/main" id="{FA7A321A-AE6B-409D-888B-AEB3EECAEDA2}"/>
              </a:ext>
            </a:extLst>
          </p:cNvPr>
          <p:cNvSpPr>
            <a:spLocks noGrp="1"/>
          </p:cNvSpPr>
          <p:nvPr>
            <p:ph idx="1"/>
          </p:nvPr>
        </p:nvSpPr>
        <p:spPr>
          <a:xfrm>
            <a:off x="838200" y="2202140"/>
            <a:ext cx="10515600" cy="2495366"/>
          </a:xfrm>
        </p:spPr>
        <p:txBody>
          <a:bodyPr>
            <a:normAutofit/>
          </a:bodyPr>
          <a:lstStyle/>
          <a:p>
            <a:r>
              <a:rPr lang="en-US" dirty="0"/>
              <a:t>Once the Status is Waiting to be mailed, click on the Retrieve Report link to see your results</a:t>
            </a:r>
          </a:p>
          <a:p>
            <a:endParaRPr lang="en-US" dirty="0"/>
          </a:p>
          <a:p>
            <a:r>
              <a:rPr lang="en-US" dirty="0"/>
              <a:t>Review the report, then print the results</a:t>
            </a:r>
          </a:p>
        </p:txBody>
      </p:sp>
      <p:pic>
        <p:nvPicPr>
          <p:cNvPr id="5" name="Picture 4">
            <a:extLst>
              <a:ext uri="{FF2B5EF4-FFF2-40B4-BE49-F238E27FC236}">
                <a16:creationId xmlns:a16="http://schemas.microsoft.com/office/drawing/2014/main" id="{D90AF4F0-D648-4F62-B082-AEF0BFB72961}"/>
              </a:ext>
            </a:extLst>
          </p:cNvPr>
          <p:cNvPicPr>
            <a:picLocks noChangeAspect="1"/>
          </p:cNvPicPr>
          <p:nvPr/>
        </p:nvPicPr>
        <p:blipFill rotWithShape="1">
          <a:blip r:embed="rId3"/>
          <a:srcRect l="1132" t="30315" r="48851" b="61870"/>
          <a:stretch/>
        </p:blipFill>
        <p:spPr>
          <a:xfrm>
            <a:off x="871274" y="4769231"/>
            <a:ext cx="10515600" cy="923645"/>
          </a:xfrm>
          <a:prstGeom prst="rect">
            <a:avLst/>
          </a:prstGeom>
        </p:spPr>
      </p:pic>
    </p:spTree>
    <p:extLst>
      <p:ext uri="{BB962C8B-B14F-4D97-AF65-F5344CB8AC3E}">
        <p14:creationId xmlns:p14="http://schemas.microsoft.com/office/powerpoint/2010/main" val="25638820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6D69E-A008-4BB7-83E3-67C6AE0ACDDB}"/>
              </a:ext>
            </a:extLst>
          </p:cNvPr>
          <p:cNvSpPr>
            <a:spLocks noGrp="1"/>
          </p:cNvSpPr>
          <p:nvPr>
            <p:ph type="title"/>
          </p:nvPr>
        </p:nvSpPr>
        <p:spPr/>
        <p:txBody>
          <a:bodyPr/>
          <a:lstStyle/>
          <a:p>
            <a:r>
              <a:rPr lang="en-US" dirty="0"/>
              <a:t>Confirming or Purging the Reminder/Recall Report</a:t>
            </a:r>
          </a:p>
        </p:txBody>
      </p:sp>
      <p:sp>
        <p:nvSpPr>
          <p:cNvPr id="3" name="Content Placeholder 2">
            <a:extLst>
              <a:ext uri="{FF2B5EF4-FFF2-40B4-BE49-F238E27FC236}">
                <a16:creationId xmlns:a16="http://schemas.microsoft.com/office/drawing/2014/main" id="{D0964876-69B9-4F76-9752-84F8B1F50A01}"/>
              </a:ext>
            </a:extLst>
          </p:cNvPr>
          <p:cNvSpPr>
            <a:spLocks noGrp="1"/>
          </p:cNvSpPr>
          <p:nvPr>
            <p:ph idx="1"/>
          </p:nvPr>
        </p:nvSpPr>
        <p:spPr/>
        <p:txBody>
          <a:bodyPr/>
          <a:lstStyle/>
          <a:p>
            <a:r>
              <a:rPr lang="en-US" dirty="0"/>
              <a:t>Once the letters are printed, it’s extremely important to edit and/or confirm the report as mailed</a:t>
            </a:r>
          </a:p>
          <a:p>
            <a:pPr marL="0" indent="0">
              <a:buNone/>
            </a:pPr>
            <a:endParaRPr lang="en-US" dirty="0"/>
          </a:p>
          <a:p>
            <a:r>
              <a:rPr lang="en-US" dirty="0"/>
              <a:t>Close out of the letters pop-up, and click the Refresh button on the Reminder/Recall runs page to see additional options</a:t>
            </a:r>
          </a:p>
          <a:p>
            <a:pPr lvl="1"/>
            <a:endParaRPr lang="en-US" dirty="0"/>
          </a:p>
        </p:txBody>
      </p:sp>
      <p:grpSp>
        <p:nvGrpSpPr>
          <p:cNvPr id="7" name="Group 6">
            <a:extLst>
              <a:ext uri="{FF2B5EF4-FFF2-40B4-BE49-F238E27FC236}">
                <a16:creationId xmlns:a16="http://schemas.microsoft.com/office/drawing/2014/main" id="{65BAB53F-5975-4523-96E9-6C1460BBF3AB}"/>
              </a:ext>
            </a:extLst>
          </p:cNvPr>
          <p:cNvGrpSpPr/>
          <p:nvPr/>
        </p:nvGrpSpPr>
        <p:grpSpPr>
          <a:xfrm>
            <a:off x="1964968" y="4554076"/>
            <a:ext cx="7842420" cy="1416420"/>
            <a:chOff x="1964968" y="4554076"/>
            <a:chExt cx="7842420" cy="1416420"/>
          </a:xfrm>
        </p:grpSpPr>
        <p:pic>
          <p:nvPicPr>
            <p:cNvPr id="5" name="Picture 4">
              <a:extLst>
                <a:ext uri="{FF2B5EF4-FFF2-40B4-BE49-F238E27FC236}">
                  <a16:creationId xmlns:a16="http://schemas.microsoft.com/office/drawing/2014/main" id="{7E176891-D551-45A5-942A-F616A141B108}"/>
                </a:ext>
              </a:extLst>
            </p:cNvPr>
            <p:cNvPicPr>
              <a:picLocks noChangeAspect="1"/>
            </p:cNvPicPr>
            <p:nvPr/>
          </p:nvPicPr>
          <p:blipFill rotWithShape="1">
            <a:blip r:embed="rId3"/>
            <a:srcRect l="1012" t="13054" r="48900" b="71729"/>
            <a:stretch/>
          </p:blipFill>
          <p:spPr>
            <a:xfrm>
              <a:off x="1964968" y="4554076"/>
              <a:ext cx="7842420" cy="1416420"/>
            </a:xfrm>
            <a:prstGeom prst="rect">
              <a:avLst/>
            </a:prstGeom>
          </p:spPr>
        </p:pic>
        <p:sp>
          <p:nvSpPr>
            <p:cNvPr id="6" name="Oval 5">
              <a:extLst>
                <a:ext uri="{FF2B5EF4-FFF2-40B4-BE49-F238E27FC236}">
                  <a16:creationId xmlns:a16="http://schemas.microsoft.com/office/drawing/2014/main" id="{9289571F-38A3-40D7-BBFC-0E912285A4B1}"/>
                </a:ext>
              </a:extLst>
            </p:cNvPr>
            <p:cNvSpPr/>
            <p:nvPr/>
          </p:nvSpPr>
          <p:spPr>
            <a:xfrm>
              <a:off x="8606118" y="5593976"/>
              <a:ext cx="1183341" cy="3585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147425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F90DAB6A-52F5-4EF7-9FB1-D4C012CF9705}"/>
              </a:ext>
            </a:extLst>
          </p:cNvPr>
          <p:cNvSpPr txBox="1">
            <a:spLocks/>
          </p:cNvSpPr>
          <p:nvPr/>
        </p:nvSpPr>
        <p:spPr>
          <a:xfrm>
            <a:off x="891990" y="1626239"/>
            <a:ext cx="10515600" cy="486663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r>
              <a:rPr lang="en-US" dirty="0"/>
              <a:t>After Refreshing the Reminder/Recall Runs Page, additional options appear: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r>
              <a:rPr lang="en-US" dirty="0"/>
              <a:t>Once marked as Mailed or Not Mailed, the report will be permanently removed from the Reminder/Recall Runs page</a:t>
            </a:r>
          </a:p>
        </p:txBody>
      </p:sp>
      <p:sp>
        <p:nvSpPr>
          <p:cNvPr id="2" name="Title 1">
            <a:extLst>
              <a:ext uri="{FF2B5EF4-FFF2-40B4-BE49-F238E27FC236}">
                <a16:creationId xmlns:a16="http://schemas.microsoft.com/office/drawing/2014/main" id="{9BAF1839-959C-4E04-86E0-967564DB98ED}"/>
              </a:ext>
            </a:extLst>
          </p:cNvPr>
          <p:cNvSpPr>
            <a:spLocks noGrp="1"/>
          </p:cNvSpPr>
          <p:nvPr>
            <p:ph type="title"/>
          </p:nvPr>
        </p:nvSpPr>
        <p:spPr/>
        <p:txBody>
          <a:bodyPr/>
          <a:lstStyle/>
          <a:p>
            <a:r>
              <a:rPr lang="en-US" dirty="0"/>
              <a:t>Confirming or Purging a Reminder/Recall Report</a:t>
            </a:r>
          </a:p>
        </p:txBody>
      </p:sp>
      <p:pic>
        <p:nvPicPr>
          <p:cNvPr id="4" name="Content Placeholder 3">
            <a:extLst>
              <a:ext uri="{FF2B5EF4-FFF2-40B4-BE49-F238E27FC236}">
                <a16:creationId xmlns:a16="http://schemas.microsoft.com/office/drawing/2014/main" id="{369EAD6C-260B-4B44-A269-C09E5F6D0904}"/>
              </a:ext>
            </a:extLst>
          </p:cNvPr>
          <p:cNvPicPr>
            <a:picLocks noGrp="1" noChangeAspect="1"/>
          </p:cNvPicPr>
          <p:nvPr>
            <p:ph idx="1"/>
          </p:nvPr>
        </p:nvPicPr>
        <p:blipFill rotWithShape="1">
          <a:blip r:embed="rId3"/>
          <a:srcRect l="1351" t="12925" r="50000" b="59960"/>
          <a:stretch/>
        </p:blipFill>
        <p:spPr>
          <a:xfrm>
            <a:off x="1899817" y="2951802"/>
            <a:ext cx="8392366" cy="2416838"/>
          </a:xfrm>
          <a:prstGeom prst="rect">
            <a:avLst/>
          </a:prstGeom>
        </p:spPr>
      </p:pic>
      <p:sp>
        <p:nvSpPr>
          <p:cNvPr id="3" name="Oval 2">
            <a:extLst>
              <a:ext uri="{FF2B5EF4-FFF2-40B4-BE49-F238E27FC236}">
                <a16:creationId xmlns:a16="http://schemas.microsoft.com/office/drawing/2014/main" id="{9E4D49C9-AB22-41D2-8FAD-887DC33DA6EC}"/>
              </a:ext>
            </a:extLst>
          </p:cNvPr>
          <p:cNvSpPr/>
          <p:nvPr/>
        </p:nvSpPr>
        <p:spPr>
          <a:xfrm>
            <a:off x="6149790" y="4834666"/>
            <a:ext cx="1990165" cy="32273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39120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0BFD5-7B0B-4725-B635-1ACEAC4D6B06}"/>
              </a:ext>
            </a:extLst>
          </p:cNvPr>
          <p:cNvSpPr>
            <a:spLocks noGrp="1"/>
          </p:cNvSpPr>
          <p:nvPr>
            <p:ph type="title"/>
          </p:nvPr>
        </p:nvSpPr>
        <p:spPr/>
        <p:txBody>
          <a:bodyPr/>
          <a:lstStyle/>
          <a:p>
            <a:r>
              <a:rPr lang="en-US" dirty="0"/>
              <a:t>After sending the Recall</a:t>
            </a:r>
          </a:p>
        </p:txBody>
      </p:sp>
      <p:sp>
        <p:nvSpPr>
          <p:cNvPr id="3" name="Content Placeholder 2">
            <a:extLst>
              <a:ext uri="{FF2B5EF4-FFF2-40B4-BE49-F238E27FC236}">
                <a16:creationId xmlns:a16="http://schemas.microsoft.com/office/drawing/2014/main" id="{8C7937B4-3966-49D7-A306-3C623E6304B6}"/>
              </a:ext>
            </a:extLst>
          </p:cNvPr>
          <p:cNvSpPr>
            <a:spLocks noGrp="1"/>
          </p:cNvSpPr>
          <p:nvPr>
            <p:ph sz="half" idx="1"/>
          </p:nvPr>
        </p:nvSpPr>
        <p:spPr/>
        <p:txBody>
          <a:bodyPr/>
          <a:lstStyle/>
          <a:p>
            <a:r>
              <a:rPr lang="en-US" dirty="0"/>
              <a:t>Reminder/Recall reports show information on how well people responded to the letters.</a:t>
            </a:r>
          </a:p>
          <a:p>
            <a:r>
              <a:rPr lang="en-US" dirty="0"/>
              <a:t>Allow for additional data clean up after patients don’t respond to three recalls.</a:t>
            </a:r>
          </a:p>
        </p:txBody>
      </p:sp>
      <p:pic>
        <p:nvPicPr>
          <p:cNvPr id="5" name="Content Placeholder 4">
            <a:extLst>
              <a:ext uri="{FF2B5EF4-FFF2-40B4-BE49-F238E27FC236}">
                <a16:creationId xmlns:a16="http://schemas.microsoft.com/office/drawing/2014/main" id="{F05267C2-C3E8-4E43-AD6E-10A62D42E5A6}"/>
              </a:ext>
            </a:extLst>
          </p:cNvPr>
          <p:cNvPicPr>
            <a:picLocks noGrp="1" noChangeAspect="1"/>
          </p:cNvPicPr>
          <p:nvPr>
            <p:ph sz="half" idx="2"/>
          </p:nvPr>
        </p:nvPicPr>
        <p:blipFill>
          <a:blip r:embed="rId3"/>
          <a:stretch>
            <a:fillRect/>
          </a:stretch>
        </p:blipFill>
        <p:spPr>
          <a:xfrm>
            <a:off x="6172202" y="4001294"/>
            <a:ext cx="5526827" cy="2154689"/>
          </a:xfrm>
          <a:prstGeom prst="rect">
            <a:avLst/>
          </a:prstGeom>
        </p:spPr>
      </p:pic>
      <p:pic>
        <p:nvPicPr>
          <p:cNvPr id="6" name="Picture 5">
            <a:extLst>
              <a:ext uri="{FF2B5EF4-FFF2-40B4-BE49-F238E27FC236}">
                <a16:creationId xmlns:a16="http://schemas.microsoft.com/office/drawing/2014/main" id="{59A64153-64D4-49BD-8B9C-3EE04D092620}"/>
              </a:ext>
            </a:extLst>
          </p:cNvPr>
          <p:cNvPicPr>
            <a:picLocks noChangeAspect="1"/>
          </p:cNvPicPr>
          <p:nvPr/>
        </p:nvPicPr>
        <p:blipFill>
          <a:blip r:embed="rId4"/>
          <a:stretch>
            <a:fillRect/>
          </a:stretch>
        </p:blipFill>
        <p:spPr>
          <a:xfrm>
            <a:off x="7104185" y="839083"/>
            <a:ext cx="3614623" cy="2589917"/>
          </a:xfrm>
          <a:prstGeom prst="rect">
            <a:avLst/>
          </a:prstGeom>
        </p:spPr>
      </p:pic>
      <p:pic>
        <p:nvPicPr>
          <p:cNvPr id="4" name="Picture 3" descr="A picture containing clipart&#10;&#10;Description automatically generated">
            <a:extLst>
              <a:ext uri="{FF2B5EF4-FFF2-40B4-BE49-F238E27FC236}">
                <a16:creationId xmlns:a16="http://schemas.microsoft.com/office/drawing/2014/main" id="{E88F1F8A-BB12-45F6-96C8-4D3F53DB362B}"/>
              </a:ext>
            </a:extLst>
          </p:cNvPr>
          <p:cNvPicPr>
            <a:picLocks noChangeAspect="1"/>
          </p:cNvPicPr>
          <p:nvPr/>
        </p:nvPicPr>
        <p:blipFill>
          <a:blip r:embed="rId5"/>
          <a:stretch>
            <a:fillRect/>
          </a:stretch>
        </p:blipFill>
        <p:spPr>
          <a:xfrm>
            <a:off x="509773" y="5626929"/>
            <a:ext cx="1956701" cy="821814"/>
          </a:xfrm>
          <a:prstGeom prst="rect">
            <a:avLst/>
          </a:prstGeom>
        </p:spPr>
      </p:pic>
    </p:spTree>
    <p:extLst>
      <p:ext uri="{BB962C8B-B14F-4D97-AF65-F5344CB8AC3E}">
        <p14:creationId xmlns:p14="http://schemas.microsoft.com/office/powerpoint/2010/main" val="23158371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088D5-47E7-4CBF-B1D6-268353776098}"/>
              </a:ext>
            </a:extLst>
          </p:cNvPr>
          <p:cNvSpPr>
            <a:spLocks noGrp="1"/>
          </p:cNvSpPr>
          <p:nvPr>
            <p:ph type="title" idx="4294967295"/>
          </p:nvPr>
        </p:nvSpPr>
        <p:spPr>
          <a:xfrm>
            <a:off x="-1" y="228600"/>
            <a:ext cx="12192001" cy="1527175"/>
          </a:xfrm>
        </p:spPr>
        <p:txBody>
          <a:bodyPr anchor="ctr">
            <a:normAutofit/>
          </a:bodyPr>
          <a:lstStyle/>
          <a:p>
            <a:pPr algn="ctr"/>
            <a:r>
              <a:rPr lang="en-US" sz="4400" dirty="0">
                <a:latin typeface="Calibri Light" panose="020F0302020204030204" pitchFamily="34" charset="0"/>
                <a:cs typeface="Calibri Light" panose="020F0302020204030204" pitchFamily="34" charset="0"/>
              </a:rPr>
              <a:t>You now know the “HOW” to generate </a:t>
            </a:r>
            <a:br>
              <a:rPr lang="en-US" sz="4400" dirty="0">
                <a:latin typeface="Calibri Light" panose="020F0302020204030204" pitchFamily="34" charset="0"/>
                <a:cs typeface="Calibri Light" panose="020F0302020204030204" pitchFamily="34" charset="0"/>
              </a:rPr>
            </a:br>
            <a:r>
              <a:rPr lang="en-US" sz="4400" dirty="0">
                <a:latin typeface="Calibri Light" panose="020F0302020204030204" pitchFamily="34" charset="0"/>
                <a:cs typeface="Calibri Light" panose="020F0302020204030204" pitchFamily="34" charset="0"/>
              </a:rPr>
              <a:t>MCIR recall letters – let’s learn the “WHO” </a:t>
            </a:r>
          </a:p>
        </p:txBody>
      </p:sp>
      <p:graphicFrame>
        <p:nvGraphicFramePr>
          <p:cNvPr id="5" name="Content Placeholder 2">
            <a:extLst>
              <a:ext uri="{FF2B5EF4-FFF2-40B4-BE49-F238E27FC236}">
                <a16:creationId xmlns:a16="http://schemas.microsoft.com/office/drawing/2014/main" id="{1D64B3E7-39BA-4C67-B879-5FDA57DAF0B2}"/>
              </a:ext>
            </a:extLst>
          </p:cNvPr>
          <p:cNvGraphicFramePr>
            <a:graphicFrameLocks noGrp="1"/>
          </p:cNvGraphicFramePr>
          <p:nvPr>
            <p:ph idx="4294967295"/>
          </p:nvPr>
        </p:nvGraphicFramePr>
        <p:xfrm>
          <a:off x="275771" y="1789044"/>
          <a:ext cx="11916230" cy="43069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02229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210" y="498218"/>
            <a:ext cx="5237749" cy="977659"/>
          </a:xfrm>
        </p:spPr>
        <p:txBody>
          <a:bodyPr>
            <a:normAutofit/>
          </a:bodyPr>
          <a:lstStyle/>
          <a:p>
            <a:pPr algn="ctr"/>
            <a:r>
              <a:rPr lang="en-US" dirty="0">
                <a:latin typeface="Calibri" panose="020F0502020204030204" pitchFamily="34" charset="0"/>
                <a:cs typeface="Calibri" panose="020F0502020204030204" pitchFamily="34" charset="0"/>
              </a:rPr>
              <a:t>2020-21 Flu Webinar</a:t>
            </a:r>
          </a:p>
        </p:txBody>
      </p:sp>
      <p:sp>
        <p:nvSpPr>
          <p:cNvPr id="3" name="Content Placeholder 2"/>
          <p:cNvSpPr>
            <a:spLocks noGrp="1"/>
          </p:cNvSpPr>
          <p:nvPr>
            <p:ph idx="1"/>
          </p:nvPr>
        </p:nvSpPr>
        <p:spPr>
          <a:xfrm>
            <a:off x="203201" y="1395664"/>
            <a:ext cx="6438232" cy="4915992"/>
          </a:xfrm>
        </p:spPr>
        <p:txBody>
          <a:bodyPr>
            <a:normAutofit fontScale="85000" lnSpcReduction="20000"/>
          </a:bodyPr>
          <a:lstStyle/>
          <a:p>
            <a:pPr marL="0" marR="0">
              <a:spcBef>
                <a:spcPts val="0"/>
              </a:spcBef>
              <a:spcAft>
                <a:spcPts val="0"/>
              </a:spcAft>
            </a:pPr>
            <a:endParaRPr lang="en-US" sz="1800" dirty="0">
              <a:solidFill>
                <a:srgbClr val="201F1E"/>
              </a:solidFill>
              <a:effectLst/>
              <a:latin typeface="Calibri" panose="020F0502020204030204" pitchFamily="34" charset="0"/>
              <a:ea typeface="Calibri" panose="020F0502020204030204" pitchFamily="34" charset="0"/>
            </a:endParaRPr>
          </a:p>
          <a:p>
            <a:pPr marL="0" marR="0">
              <a:spcBef>
                <a:spcPts val="0"/>
              </a:spcBef>
              <a:spcAft>
                <a:spcPts val="0"/>
              </a:spcAft>
            </a:pPr>
            <a:endParaRPr lang="en-US" sz="1800" dirty="0">
              <a:solidFill>
                <a:srgbClr val="201F1E"/>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3500" b="1" dirty="0">
                <a:solidFill>
                  <a:srgbClr val="201F1E"/>
                </a:solidFill>
                <a:latin typeface="Calibri" panose="020F0502020204030204" pitchFamily="34" charset="0"/>
                <a:ea typeface="Calibri" panose="020F0502020204030204" pitchFamily="34" charset="0"/>
              </a:rPr>
              <a:t>September 2:</a:t>
            </a:r>
            <a:r>
              <a:rPr lang="en-US" sz="3500" dirty="0">
                <a:solidFill>
                  <a:srgbClr val="201F1E"/>
                </a:solidFill>
                <a:latin typeface="Calibri" panose="020F0502020204030204" pitchFamily="34" charset="0"/>
                <a:ea typeface="Calibri" panose="020F0502020204030204" pitchFamily="34" charset="0"/>
              </a:rPr>
              <a:t> </a:t>
            </a:r>
            <a:br>
              <a:rPr lang="en-US" sz="3500" dirty="0">
                <a:solidFill>
                  <a:srgbClr val="201F1E"/>
                </a:solidFill>
                <a:latin typeface="Calibri" panose="020F0502020204030204" pitchFamily="34" charset="0"/>
                <a:ea typeface="Calibri" panose="020F0502020204030204" pitchFamily="34" charset="0"/>
              </a:rPr>
            </a:br>
            <a:r>
              <a:rPr lang="en-US" sz="3500" dirty="0">
                <a:solidFill>
                  <a:srgbClr val="201F1E"/>
                </a:solidFill>
                <a:latin typeface="Calibri" panose="020F0502020204030204" pitchFamily="34" charset="0"/>
                <a:ea typeface="Calibri" panose="020F0502020204030204" pitchFamily="34" charset="0"/>
              </a:rPr>
              <a:t>9</a:t>
            </a:r>
            <a:r>
              <a:rPr lang="en-US" sz="3500" baseline="30000" dirty="0">
                <a:solidFill>
                  <a:srgbClr val="201F1E"/>
                </a:solidFill>
                <a:latin typeface="Calibri" panose="020F0502020204030204" pitchFamily="34" charset="0"/>
                <a:ea typeface="Calibri" panose="020F0502020204030204" pitchFamily="34" charset="0"/>
              </a:rPr>
              <a:t>th</a:t>
            </a:r>
            <a:r>
              <a:rPr lang="en-US" sz="3500" dirty="0">
                <a:solidFill>
                  <a:srgbClr val="201F1E"/>
                </a:solidFill>
                <a:latin typeface="Calibri" panose="020F0502020204030204" pitchFamily="34" charset="0"/>
                <a:ea typeface="Calibri" panose="020F0502020204030204" pitchFamily="34" charset="0"/>
              </a:rPr>
              <a:t> annual Pediatric and Adult Influenza Webinar 12:00-1:00pm (ET)</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465138" marR="0" indent="-241300">
              <a:spcBef>
                <a:spcPts val="600"/>
              </a:spcBef>
              <a:spcAft>
                <a:spcPts val="0"/>
              </a:spcAft>
              <a:buFont typeface="Arial" panose="020B0604020202020204" pitchFamily="34" charset="0"/>
              <a:buChar char="•"/>
            </a:pPr>
            <a:r>
              <a:rPr lang="en-US" sz="2900" dirty="0">
                <a:solidFill>
                  <a:srgbClr val="201F1E"/>
                </a:solidFill>
                <a:effectLst/>
                <a:latin typeface="Calibri" panose="020F0502020204030204" pitchFamily="34" charset="0"/>
                <a:ea typeface="Calibri" panose="020F0502020204030204" pitchFamily="34" charset="0"/>
              </a:rPr>
              <a:t>Registration is </a:t>
            </a:r>
            <a:r>
              <a:rPr lang="en-US" sz="2900" b="1" dirty="0">
                <a:solidFill>
                  <a:srgbClr val="201F1E"/>
                </a:solidFill>
                <a:effectLst/>
                <a:latin typeface="Calibri" panose="020F0502020204030204" pitchFamily="34" charset="0"/>
                <a:ea typeface="Calibri" panose="020F0502020204030204" pitchFamily="34" charset="0"/>
              </a:rPr>
              <a:t>NOW OPEN </a:t>
            </a:r>
            <a:r>
              <a:rPr lang="en-US" sz="2900" dirty="0">
                <a:solidFill>
                  <a:srgbClr val="201F1E"/>
                </a:solidFill>
                <a:effectLst/>
                <a:latin typeface="Calibri" panose="020F0502020204030204" pitchFamily="34" charset="0"/>
                <a:ea typeface="Calibri" panose="020F0502020204030204" pitchFamily="34" charset="0"/>
              </a:rPr>
              <a:t>and will remain open until September 1, 2020: </a:t>
            </a:r>
            <a:r>
              <a:rPr lang="en-US" sz="2900" u="sng" dirty="0">
                <a:solidFill>
                  <a:srgbClr val="000000"/>
                </a:solidFill>
                <a:effectLst/>
                <a:latin typeface="Calibri" panose="020F0502020204030204" pitchFamily="34" charset="0"/>
                <a:ea typeface="Calibri" panose="020F0502020204030204" pitchFamily="34" charset="0"/>
                <a:hlinkClick r:id="rId2" tooltip="Original URL: https://events.anr.msu.edu/Influenza2020/. Click or tap if you trust this link."/>
              </a:rPr>
              <a:t>https://events.anr.msu.edu/Influenza2020/</a:t>
            </a:r>
            <a:endParaRPr lang="en-US" sz="2900" u="sng" dirty="0">
              <a:solidFill>
                <a:srgbClr val="000000"/>
              </a:solidFill>
              <a:effectLst/>
              <a:latin typeface="Calibri" panose="020F0502020204030204" pitchFamily="34" charset="0"/>
              <a:ea typeface="Calibri" panose="020F0502020204030204" pitchFamily="34" charset="0"/>
            </a:endParaRPr>
          </a:p>
          <a:p>
            <a:pPr marL="465138" indent="-241300">
              <a:spcBef>
                <a:spcPts val="600"/>
              </a:spcBef>
            </a:pPr>
            <a:r>
              <a:rPr lang="en-US" sz="2900" dirty="0">
                <a:solidFill>
                  <a:srgbClr val="201F1E"/>
                </a:solidFill>
                <a:effectLst/>
                <a:latin typeface="Calibri" panose="020F0502020204030204" pitchFamily="34" charset="0"/>
                <a:ea typeface="Calibri" panose="020F0502020204030204" pitchFamily="34" charset="0"/>
              </a:rPr>
              <a:t>There is 1.0 CME credit available for physicians and nurses, also 1.0 PCE credit available for pharmacists</a:t>
            </a:r>
          </a:p>
          <a:p>
            <a:pPr marL="465138" indent="-241300">
              <a:spcBef>
                <a:spcPts val="600"/>
              </a:spcBef>
            </a:pPr>
            <a:r>
              <a:rPr lang="en-US" dirty="0">
                <a:solidFill>
                  <a:srgbClr val="201F1E"/>
                </a:solidFill>
                <a:latin typeface="Calibri" panose="020F0502020204030204" pitchFamily="34" charset="0"/>
                <a:ea typeface="Calibri" panose="020F0502020204030204" pitchFamily="34" charset="0"/>
              </a:rPr>
              <a:t>Participants that wish to watch the webinar as a group must still register individually to be eligible for CME/PCE credits</a:t>
            </a:r>
          </a:p>
          <a:p>
            <a:pPr marL="465138" indent="-241300">
              <a:spcBef>
                <a:spcPts val="600"/>
              </a:spcBef>
            </a:pPr>
            <a:r>
              <a:rPr lang="en-US" dirty="0">
                <a:solidFill>
                  <a:srgbClr val="201F1E"/>
                </a:solidFill>
                <a:latin typeface="Calibri" panose="020F0502020204030204" pitchFamily="34" charset="0"/>
                <a:ea typeface="Calibri" panose="020F0502020204030204" pitchFamily="34" charset="0"/>
              </a:rPr>
              <a:t>For questions, please contact Connie </a:t>
            </a:r>
            <a:r>
              <a:rPr lang="en-US" dirty="0" err="1">
                <a:solidFill>
                  <a:srgbClr val="201F1E"/>
                </a:solidFill>
                <a:latin typeface="Calibri" panose="020F0502020204030204" pitchFamily="34" charset="0"/>
                <a:ea typeface="Calibri" panose="020F0502020204030204" pitchFamily="34" charset="0"/>
              </a:rPr>
              <a:t>DeMars</a:t>
            </a:r>
            <a:r>
              <a:rPr lang="en-US" dirty="0">
                <a:solidFill>
                  <a:srgbClr val="201F1E"/>
                </a:solidFill>
                <a:latin typeface="Calibri" panose="020F0502020204030204" pitchFamily="34" charset="0"/>
                <a:ea typeface="Calibri" panose="020F0502020204030204" pitchFamily="34" charset="0"/>
              </a:rPr>
              <a:t> at </a:t>
            </a:r>
            <a:r>
              <a:rPr lang="en-US" dirty="0">
                <a:solidFill>
                  <a:srgbClr val="201F1E"/>
                </a:solidFill>
                <a:latin typeface="Calibri" panose="020F0502020204030204" pitchFamily="34" charset="0"/>
                <a:ea typeface="Calibri" panose="020F0502020204030204" pitchFamily="34" charset="0"/>
                <a:hlinkClick r:id="rId3"/>
              </a:rPr>
              <a:t>demars@msu.edu</a:t>
            </a:r>
            <a:r>
              <a:rPr lang="en-US" dirty="0">
                <a:solidFill>
                  <a:srgbClr val="201F1E"/>
                </a:solidFill>
                <a:latin typeface="Calibri" panose="020F0502020204030204" pitchFamily="34" charset="0"/>
                <a:ea typeface="Calibri" panose="020F0502020204030204" pitchFamily="34" charset="0"/>
              </a:rPr>
              <a:t> </a:t>
            </a:r>
          </a:p>
          <a:p>
            <a:pPr marL="465138" marR="0" indent="-241300">
              <a:spcBef>
                <a:spcPts val="600"/>
              </a:spcBef>
              <a:spcAft>
                <a:spcPts val="0"/>
              </a:spcAft>
              <a:buFont typeface="Arial" panose="020B0604020202020204" pitchFamily="34" charset="0"/>
              <a:buChar char="•"/>
            </a:pPr>
            <a:endParaRPr lang="en-US" sz="2800" b="1" dirty="0">
              <a:latin typeface="Calibri" panose="020F0502020204030204" pitchFamily="34" charset="0"/>
              <a:cs typeface="Calibri" panose="020F0502020204030204" pitchFamily="34" charset="0"/>
            </a:endParaRPr>
          </a:p>
          <a:p>
            <a:pPr>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lvl="1"/>
            <a:endParaRPr lang="en-US" sz="2800" dirty="0">
              <a:latin typeface="Calibri" panose="020F0502020204030204" pitchFamily="34" charset="0"/>
              <a:cs typeface="Calibri" panose="020F0502020204030204" pitchFamily="34" charset="0"/>
            </a:endParaRPr>
          </a:p>
          <a:p>
            <a:endParaRPr lang="en-US" dirty="0"/>
          </a:p>
        </p:txBody>
      </p:sp>
      <p:pic>
        <p:nvPicPr>
          <p:cNvPr id="7" name="Picture 6" descr="A screenshot of a cell phone&#10;&#10;Description automatically generated">
            <a:extLst>
              <a:ext uri="{FF2B5EF4-FFF2-40B4-BE49-F238E27FC236}">
                <a16:creationId xmlns:a16="http://schemas.microsoft.com/office/drawing/2014/main" id="{311BE914-2600-4721-B056-E45317A30F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2249" y="336884"/>
            <a:ext cx="4839596" cy="6228349"/>
          </a:xfrm>
          <a:prstGeom prst="rect">
            <a:avLst/>
          </a:prstGeom>
        </p:spPr>
      </p:pic>
    </p:spTree>
    <p:extLst>
      <p:ext uri="{BB962C8B-B14F-4D97-AF65-F5344CB8AC3E}">
        <p14:creationId xmlns:p14="http://schemas.microsoft.com/office/powerpoint/2010/main" val="107326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FB4E-759A-44B0-9CCD-30A891D3E985}"/>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AB4FF0DB-7FE7-42B5-87A3-E49F0AB58366}"/>
              </a:ext>
            </a:extLst>
          </p:cNvPr>
          <p:cNvSpPr>
            <a:spLocks noGrp="1"/>
          </p:cNvSpPr>
          <p:nvPr>
            <p:ph sz="half" idx="1"/>
          </p:nvPr>
        </p:nvSpPr>
        <p:spPr>
          <a:xfrm>
            <a:off x="838200" y="1275591"/>
            <a:ext cx="10515600" cy="4351338"/>
          </a:xfrm>
        </p:spPr>
        <p:txBody>
          <a:bodyPr>
            <a:normAutofit/>
          </a:bodyPr>
          <a:lstStyle/>
          <a:p>
            <a:pPr marL="0" indent="0">
              <a:buNone/>
            </a:pPr>
            <a:r>
              <a:rPr lang="en-US" sz="4000" dirty="0"/>
              <a:t>Thank you!</a:t>
            </a:r>
          </a:p>
          <a:p>
            <a:r>
              <a:rPr lang="en-US" dirty="0"/>
              <a:t>Bea Salada, MDHHS MCIR Coordinator </a:t>
            </a:r>
            <a:r>
              <a:rPr lang="en-US" dirty="0">
                <a:hlinkClick r:id="rId3"/>
              </a:rPr>
              <a:t>saladab@michigan.gov</a:t>
            </a:r>
            <a:endParaRPr lang="en-US" dirty="0"/>
          </a:p>
          <a:p>
            <a:endParaRPr lang="en-US" dirty="0"/>
          </a:p>
          <a:p>
            <a:r>
              <a:rPr lang="en-US" dirty="0"/>
              <a:t>Special thanks to the Regional MCIR Coordinator’s for their collaboration in the preparation of this presentation:</a:t>
            </a:r>
          </a:p>
          <a:p>
            <a:pPr lvl="1"/>
            <a:r>
              <a:rPr lang="en-US" dirty="0"/>
              <a:t>Region 1, Wendy Nye</a:t>
            </a:r>
          </a:p>
          <a:p>
            <a:pPr lvl="1"/>
            <a:r>
              <a:rPr lang="en-US" dirty="0"/>
              <a:t>Region 2, John Harwood</a:t>
            </a:r>
          </a:p>
          <a:p>
            <a:pPr lvl="1"/>
            <a:r>
              <a:rPr lang="en-US" dirty="0"/>
              <a:t>Region 3, Ashley Tate and </a:t>
            </a:r>
          </a:p>
          <a:p>
            <a:pPr lvl="1"/>
            <a:r>
              <a:rPr lang="en-US" dirty="0"/>
              <a:t>Kim Scott, MDHHS </a:t>
            </a:r>
            <a:r>
              <a:rPr lang="en-US" dirty="0">
                <a:effectLst/>
                <a:latin typeface="Calibri" panose="020F0502020204030204" pitchFamily="34" charset="0"/>
                <a:ea typeface="Calibri" panose="020F0502020204030204" pitchFamily="34" charset="0"/>
              </a:rPr>
              <a:t>MCIR Education &amp; Training Analyst</a:t>
            </a:r>
          </a:p>
          <a:p>
            <a:pPr lvl="1"/>
            <a:endParaRPr lang="en-US" dirty="0"/>
          </a:p>
          <a:p>
            <a:pPr marL="0" indent="0">
              <a:buNone/>
            </a:pPr>
            <a:endParaRPr lang="en-US" dirty="0"/>
          </a:p>
        </p:txBody>
      </p:sp>
      <p:pic>
        <p:nvPicPr>
          <p:cNvPr id="5" name="Picture 4" descr="A picture containing clipart&#10;&#10;Description automatically generated">
            <a:extLst>
              <a:ext uri="{FF2B5EF4-FFF2-40B4-BE49-F238E27FC236}">
                <a16:creationId xmlns:a16="http://schemas.microsoft.com/office/drawing/2014/main" id="{51C3F755-49AC-478B-B8F1-E93898337985}"/>
              </a:ext>
            </a:extLst>
          </p:cNvPr>
          <p:cNvPicPr>
            <a:picLocks noChangeAspect="1"/>
          </p:cNvPicPr>
          <p:nvPr/>
        </p:nvPicPr>
        <p:blipFill>
          <a:blip r:embed="rId4"/>
          <a:stretch>
            <a:fillRect/>
          </a:stretch>
        </p:blipFill>
        <p:spPr>
          <a:xfrm>
            <a:off x="509773" y="5626929"/>
            <a:ext cx="1956701" cy="821814"/>
          </a:xfrm>
          <a:prstGeom prst="rect">
            <a:avLst/>
          </a:prstGeom>
        </p:spPr>
      </p:pic>
    </p:spTree>
    <p:extLst>
      <p:ext uri="{BB962C8B-B14F-4D97-AF65-F5344CB8AC3E}">
        <p14:creationId xmlns:p14="http://schemas.microsoft.com/office/powerpoint/2010/main" val="84458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EB4D4-45CD-45EE-9A64-46067D49ED1D}"/>
              </a:ext>
            </a:extLst>
          </p:cNvPr>
          <p:cNvSpPr>
            <a:spLocks noGrp="1"/>
          </p:cNvSpPr>
          <p:nvPr>
            <p:ph type="title"/>
          </p:nvPr>
        </p:nvSpPr>
        <p:spPr/>
        <p:txBody>
          <a:bodyPr/>
          <a:lstStyle/>
          <a:p>
            <a:r>
              <a:rPr lang="en-US" dirty="0"/>
              <a:t>Doses Administered by Age</a:t>
            </a:r>
          </a:p>
        </p:txBody>
      </p:sp>
      <p:pic>
        <p:nvPicPr>
          <p:cNvPr id="5" name="Picture 4" descr="A close up of text on a white background&#10;&#10;Description automatically generated">
            <a:extLst>
              <a:ext uri="{FF2B5EF4-FFF2-40B4-BE49-F238E27FC236}">
                <a16:creationId xmlns:a16="http://schemas.microsoft.com/office/drawing/2014/main" id="{9FA478EC-B9A9-4D85-8486-FC0AEAC9CB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6405"/>
            <a:ext cx="4054301" cy="5405735"/>
          </a:xfrm>
          <a:prstGeom prst="rect">
            <a:avLst/>
          </a:prstGeom>
        </p:spPr>
      </p:pic>
      <p:pic>
        <p:nvPicPr>
          <p:cNvPr id="7" name="Picture 6" descr="A close up of a map&#10;&#10;Description automatically generated">
            <a:extLst>
              <a:ext uri="{FF2B5EF4-FFF2-40B4-BE49-F238E27FC236}">
                <a16:creationId xmlns:a16="http://schemas.microsoft.com/office/drawing/2014/main" id="{45FCD1FB-A113-4140-8B05-7C6813CCF0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4301" y="1466405"/>
            <a:ext cx="4053078" cy="5404104"/>
          </a:xfrm>
          <a:prstGeom prst="rect">
            <a:avLst/>
          </a:prstGeom>
        </p:spPr>
      </p:pic>
      <p:pic>
        <p:nvPicPr>
          <p:cNvPr id="9" name="Picture 8" descr="A close up of a map&#10;&#10;Description automatically generated">
            <a:extLst>
              <a:ext uri="{FF2B5EF4-FFF2-40B4-BE49-F238E27FC236}">
                <a16:creationId xmlns:a16="http://schemas.microsoft.com/office/drawing/2014/main" id="{3496ADA8-17AC-479D-8136-0841D67802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4974" y="1463521"/>
            <a:ext cx="4053078" cy="5404104"/>
          </a:xfrm>
          <a:prstGeom prst="rect">
            <a:avLst/>
          </a:prstGeom>
        </p:spPr>
      </p:pic>
    </p:spTree>
    <p:extLst>
      <p:ext uri="{BB962C8B-B14F-4D97-AF65-F5344CB8AC3E}">
        <p14:creationId xmlns:p14="http://schemas.microsoft.com/office/powerpoint/2010/main" val="2680977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288A1-E0AD-46E6-9B78-B5547683AFAE}"/>
              </a:ext>
            </a:extLst>
          </p:cNvPr>
          <p:cNvSpPr>
            <a:spLocks noGrp="1"/>
          </p:cNvSpPr>
          <p:nvPr>
            <p:ph type="title"/>
          </p:nvPr>
        </p:nvSpPr>
        <p:spPr/>
        <p:txBody>
          <a:bodyPr>
            <a:normAutofit/>
          </a:bodyPr>
          <a:lstStyle/>
          <a:p>
            <a:r>
              <a:rPr lang="en-US" sz="4000" dirty="0"/>
              <a:t>Doses Administered by Age and MCIR Facility Type</a:t>
            </a:r>
          </a:p>
        </p:txBody>
      </p:sp>
      <p:pic>
        <p:nvPicPr>
          <p:cNvPr id="5" name="Picture 4" descr="A close up of a map&#10;&#10;Description automatically generated">
            <a:extLst>
              <a:ext uri="{FF2B5EF4-FFF2-40B4-BE49-F238E27FC236}">
                <a16:creationId xmlns:a16="http://schemas.microsoft.com/office/drawing/2014/main" id="{3C0282F7-55A2-46A7-8B71-4DC92F3260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5" y="1453896"/>
            <a:ext cx="4053078" cy="5404104"/>
          </a:xfrm>
          <a:prstGeom prst="rect">
            <a:avLst/>
          </a:prstGeom>
        </p:spPr>
      </p:pic>
      <p:pic>
        <p:nvPicPr>
          <p:cNvPr id="7" name="Picture 6" descr="A close up of a map&#10;&#10;Description automatically generated">
            <a:extLst>
              <a:ext uri="{FF2B5EF4-FFF2-40B4-BE49-F238E27FC236}">
                <a16:creationId xmlns:a16="http://schemas.microsoft.com/office/drawing/2014/main" id="{390A4B36-C444-4C73-ACE5-70E729D519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7566" y="1453896"/>
            <a:ext cx="4053078" cy="5404104"/>
          </a:xfrm>
          <a:prstGeom prst="rect">
            <a:avLst/>
          </a:prstGeom>
        </p:spPr>
      </p:pic>
      <p:pic>
        <p:nvPicPr>
          <p:cNvPr id="9" name="Picture 8" descr="A close up of a map&#10;&#10;Description automatically generated">
            <a:extLst>
              <a:ext uri="{FF2B5EF4-FFF2-40B4-BE49-F238E27FC236}">
                <a16:creationId xmlns:a16="http://schemas.microsoft.com/office/drawing/2014/main" id="{97ACB6A6-227C-435E-920F-A1AABD94AA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8922" y="1453896"/>
            <a:ext cx="4053078" cy="5404104"/>
          </a:xfrm>
          <a:prstGeom prst="rect">
            <a:avLst/>
          </a:prstGeom>
        </p:spPr>
      </p:pic>
    </p:spTree>
    <p:extLst>
      <p:ext uri="{BB962C8B-B14F-4D97-AF65-F5344CB8AC3E}">
        <p14:creationId xmlns:p14="http://schemas.microsoft.com/office/powerpoint/2010/main" val="2665215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09269FA-F1AB-447F-B018-58D9CE22B6AF}"/>
              </a:ext>
            </a:extLst>
          </p:cNvPr>
          <p:cNvPicPr>
            <a:picLocks noChangeAspect="1"/>
          </p:cNvPicPr>
          <p:nvPr/>
        </p:nvPicPr>
        <p:blipFill>
          <a:blip r:embed="rId2"/>
          <a:stretch>
            <a:fillRect/>
          </a:stretch>
        </p:blipFill>
        <p:spPr>
          <a:xfrm>
            <a:off x="1349134" y="198703"/>
            <a:ext cx="9240606" cy="6460594"/>
          </a:xfrm>
          <a:prstGeom prst="rect">
            <a:avLst/>
          </a:prstGeom>
        </p:spPr>
      </p:pic>
    </p:spTree>
    <p:extLst>
      <p:ext uri="{BB962C8B-B14F-4D97-AF65-F5344CB8AC3E}">
        <p14:creationId xmlns:p14="http://schemas.microsoft.com/office/powerpoint/2010/main" val="2511465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8191993-06E5-4E20-935B-A066B4B7E174}"/>
              </a:ext>
            </a:extLst>
          </p:cNvPr>
          <p:cNvPicPr>
            <a:picLocks noGrp="1" noChangeAspect="1"/>
          </p:cNvPicPr>
          <p:nvPr>
            <p:ph idx="1"/>
          </p:nvPr>
        </p:nvPicPr>
        <p:blipFill>
          <a:blip r:embed="rId2"/>
          <a:stretch>
            <a:fillRect/>
          </a:stretch>
        </p:blipFill>
        <p:spPr>
          <a:xfrm>
            <a:off x="7150357" y="1198604"/>
            <a:ext cx="5041643" cy="5175243"/>
          </a:xfrm>
        </p:spPr>
      </p:pic>
      <p:sp>
        <p:nvSpPr>
          <p:cNvPr id="3" name="TextBox 2">
            <a:extLst>
              <a:ext uri="{FF2B5EF4-FFF2-40B4-BE49-F238E27FC236}">
                <a16:creationId xmlns:a16="http://schemas.microsoft.com/office/drawing/2014/main" id="{9620BCBF-1B6C-4248-88BD-142C900A1DED}"/>
              </a:ext>
            </a:extLst>
          </p:cNvPr>
          <p:cNvSpPr txBox="1"/>
          <p:nvPr/>
        </p:nvSpPr>
        <p:spPr>
          <a:xfrm>
            <a:off x="6673727" y="976826"/>
            <a:ext cx="1428281" cy="369332"/>
          </a:xfrm>
          <a:prstGeom prst="rect">
            <a:avLst/>
          </a:prstGeom>
          <a:solidFill>
            <a:schemeClr val="bg1"/>
          </a:solidFill>
        </p:spPr>
        <p:txBody>
          <a:bodyPr wrap="square" rtlCol="0">
            <a:spAutoFit/>
          </a:bodyPr>
          <a:lstStyle/>
          <a:p>
            <a:endParaRPr lang="en-US" dirty="0">
              <a:solidFill>
                <a:schemeClr val="bg1"/>
              </a:solidFill>
            </a:endParaRPr>
          </a:p>
        </p:txBody>
      </p:sp>
      <p:sp>
        <p:nvSpPr>
          <p:cNvPr id="2" name="Title 1">
            <a:extLst>
              <a:ext uri="{FF2B5EF4-FFF2-40B4-BE49-F238E27FC236}">
                <a16:creationId xmlns:a16="http://schemas.microsoft.com/office/drawing/2014/main" id="{0F286035-C287-47DD-BE14-A5350AB03FC7}"/>
              </a:ext>
            </a:extLst>
          </p:cNvPr>
          <p:cNvSpPr>
            <a:spLocks noGrp="1"/>
          </p:cNvSpPr>
          <p:nvPr>
            <p:ph type="title"/>
          </p:nvPr>
        </p:nvSpPr>
        <p:spPr/>
        <p:txBody>
          <a:bodyPr>
            <a:normAutofit/>
          </a:bodyPr>
          <a:lstStyle/>
          <a:p>
            <a:r>
              <a:rPr lang="en-US" sz="4000" dirty="0"/>
              <a:t>Vaccination Coverage in Children less than 2 years at Milestone Ages</a:t>
            </a:r>
          </a:p>
        </p:txBody>
      </p:sp>
      <p:sp>
        <p:nvSpPr>
          <p:cNvPr id="11" name="TextBox 10">
            <a:extLst>
              <a:ext uri="{FF2B5EF4-FFF2-40B4-BE49-F238E27FC236}">
                <a16:creationId xmlns:a16="http://schemas.microsoft.com/office/drawing/2014/main" id="{00205B75-8670-46B8-9848-AC5A5775FC9F}"/>
              </a:ext>
            </a:extLst>
          </p:cNvPr>
          <p:cNvSpPr txBox="1"/>
          <p:nvPr/>
        </p:nvSpPr>
        <p:spPr>
          <a:xfrm>
            <a:off x="0" y="6106090"/>
            <a:ext cx="9443472" cy="769441"/>
          </a:xfrm>
          <a:prstGeom prst="rect">
            <a:avLst/>
          </a:prstGeom>
          <a:noFill/>
        </p:spPr>
        <p:txBody>
          <a:bodyPr wrap="square">
            <a:spAutoFit/>
          </a:bodyPr>
          <a:lstStyle/>
          <a:p>
            <a:r>
              <a:rPr lang="en-US" sz="1100" dirty="0">
                <a:solidFill>
                  <a:schemeClr val="dk1"/>
                </a:solidFill>
                <a:effectLst/>
                <a:latin typeface="+mn-lt"/>
                <a:ea typeface="+mn-ea"/>
                <a:cs typeface="+mn-cs"/>
              </a:rPr>
              <a:t>**Age based cohort assessments: 1 month - 1 hepatitis B (HepB); 3 months - 2 HepB, 1 rotavirus (Rota), 1 diphtheria, tetanus, and acellular pertussis (DTaP), 1 </a:t>
            </a:r>
            <a:r>
              <a:rPr lang="en-US" sz="1100" i="1" dirty="0" err="1">
                <a:solidFill>
                  <a:schemeClr val="dk1"/>
                </a:solidFill>
                <a:effectLst/>
                <a:latin typeface="+mn-lt"/>
                <a:ea typeface="+mn-ea"/>
                <a:cs typeface="+mn-cs"/>
              </a:rPr>
              <a:t>haemophilus</a:t>
            </a:r>
            <a:r>
              <a:rPr lang="en-US" sz="1100" i="1" dirty="0">
                <a:solidFill>
                  <a:schemeClr val="dk1"/>
                </a:solidFill>
                <a:effectLst/>
                <a:latin typeface="+mn-lt"/>
                <a:ea typeface="+mn-ea"/>
                <a:cs typeface="+mn-cs"/>
              </a:rPr>
              <a:t> influenzae </a:t>
            </a:r>
            <a:r>
              <a:rPr lang="en-US" sz="1100" dirty="0">
                <a:solidFill>
                  <a:schemeClr val="dk1"/>
                </a:solidFill>
                <a:effectLst/>
                <a:latin typeface="+mn-lt"/>
                <a:ea typeface="+mn-ea"/>
                <a:cs typeface="+mn-cs"/>
              </a:rPr>
              <a:t>type b (Hib), 1 pneumococcal conjugate (PCV), 1 inactivated poliovirus (IPV); 5 months - 2 HepB, 2 Rota, 2 DTaP, 2 Hib, 2 PCV, 2 IPV; 7 months - 2 HepB, up-to-date (UTD) Rota, 3 DTaP, UTD Hib, 3 PCV, 2 IPV; 16 months - 2 HepB, 3 DTaP, UTD Hib, 4 PCV, 2 IPV, 1 measles, mumps, rubella (MMR), 1 varicella (Var); 19 months - 3 HepB, 4 DTaP, UTD Hib, 4 PCV, 3 IPV, 1 MMR, 1 Var; 24 months - 3 HepB, 4 DTaP, UTD Hib, 4 PCV, 3 IPV, 1 MMR, 1 Var, 2 hepatitis A. </a:t>
            </a:r>
            <a:endParaRPr lang="en-US" sz="1100" dirty="0"/>
          </a:p>
        </p:txBody>
      </p:sp>
      <p:pic>
        <p:nvPicPr>
          <p:cNvPr id="7" name="Picture 6">
            <a:extLst>
              <a:ext uri="{FF2B5EF4-FFF2-40B4-BE49-F238E27FC236}">
                <a16:creationId xmlns:a16="http://schemas.microsoft.com/office/drawing/2014/main" id="{1A17EFAD-15F0-4C6D-B29C-F7E8F120ED51}"/>
              </a:ext>
            </a:extLst>
          </p:cNvPr>
          <p:cNvPicPr>
            <a:picLocks noChangeAspect="1"/>
          </p:cNvPicPr>
          <p:nvPr/>
        </p:nvPicPr>
        <p:blipFill>
          <a:blip r:embed="rId3"/>
          <a:stretch>
            <a:fillRect/>
          </a:stretch>
        </p:blipFill>
        <p:spPr>
          <a:xfrm>
            <a:off x="261341" y="1912466"/>
            <a:ext cx="7939521" cy="3956024"/>
          </a:xfrm>
          <a:prstGeom prst="rect">
            <a:avLst/>
          </a:prstGeom>
        </p:spPr>
      </p:pic>
    </p:spTree>
    <p:extLst>
      <p:ext uri="{BB962C8B-B14F-4D97-AF65-F5344CB8AC3E}">
        <p14:creationId xmlns:p14="http://schemas.microsoft.com/office/powerpoint/2010/main" val="2634637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8DA33-3E8E-41C8-A973-62192B612C24}"/>
              </a:ext>
            </a:extLst>
          </p:cNvPr>
          <p:cNvSpPr>
            <a:spLocks noGrp="1"/>
          </p:cNvSpPr>
          <p:nvPr>
            <p:ph type="title"/>
          </p:nvPr>
        </p:nvSpPr>
        <p:spPr>
          <a:xfrm>
            <a:off x="1198181" y="350816"/>
            <a:ext cx="9795638" cy="1114380"/>
          </a:xfrm>
        </p:spPr>
        <p:txBody>
          <a:bodyPr vert="horz" lIns="91440" tIns="45720" rIns="91440" bIns="45720" rtlCol="0" anchor="b">
            <a:normAutofit fontScale="90000"/>
          </a:bodyPr>
          <a:lstStyle/>
          <a:p>
            <a:r>
              <a:rPr lang="en-US" dirty="0"/>
              <a:t>Impact on Vaccination Coverage in Children</a:t>
            </a:r>
          </a:p>
        </p:txBody>
      </p:sp>
      <p:pic>
        <p:nvPicPr>
          <p:cNvPr id="4" name="Picture 3">
            <a:extLst>
              <a:ext uri="{FF2B5EF4-FFF2-40B4-BE49-F238E27FC236}">
                <a16:creationId xmlns:a16="http://schemas.microsoft.com/office/drawing/2014/main" id="{349841BE-C319-4186-9B85-61F3BF183AB2}"/>
              </a:ext>
            </a:extLst>
          </p:cNvPr>
          <p:cNvPicPr>
            <a:picLocks noChangeAspect="1"/>
          </p:cNvPicPr>
          <p:nvPr/>
        </p:nvPicPr>
        <p:blipFill>
          <a:blip r:embed="rId3"/>
          <a:stretch>
            <a:fillRect/>
          </a:stretch>
        </p:blipFill>
        <p:spPr>
          <a:xfrm>
            <a:off x="295050" y="1755812"/>
            <a:ext cx="5311707" cy="3346376"/>
          </a:xfrm>
          <a:prstGeom prst="rect">
            <a:avLst/>
          </a:prstGeom>
          <a:ln>
            <a:solidFill>
              <a:schemeClr val="tx1"/>
            </a:solidFill>
          </a:ln>
        </p:spPr>
      </p:pic>
      <p:pic>
        <p:nvPicPr>
          <p:cNvPr id="3" name="Picture 2">
            <a:extLst>
              <a:ext uri="{FF2B5EF4-FFF2-40B4-BE49-F238E27FC236}">
                <a16:creationId xmlns:a16="http://schemas.microsoft.com/office/drawing/2014/main" id="{80BA557D-BAFB-4CEE-B5F9-3A511DDFA7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6659" y="1599115"/>
            <a:ext cx="5415682" cy="35030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4A402CE-CAE1-486C-9E72-BA5BAD0493DA}"/>
              </a:ext>
            </a:extLst>
          </p:cNvPr>
          <p:cNvSpPr txBox="1"/>
          <p:nvPr/>
        </p:nvSpPr>
        <p:spPr>
          <a:xfrm>
            <a:off x="295050" y="5387546"/>
            <a:ext cx="5311707" cy="646331"/>
          </a:xfrm>
          <a:prstGeom prst="rect">
            <a:avLst/>
          </a:prstGeom>
          <a:noFill/>
        </p:spPr>
        <p:txBody>
          <a:bodyPr wrap="square" rtlCol="0">
            <a:spAutoFit/>
          </a:bodyPr>
          <a:lstStyle/>
          <a:p>
            <a:pPr marL="285750" indent="-285750">
              <a:buFont typeface="Arial" panose="020B0604020202020204" pitchFamily="34" charset="0"/>
              <a:buChar char="•"/>
            </a:pPr>
            <a:r>
              <a:rPr lang="en-US" sz="1800" b="1" i="0" u="none" strike="noStrike" baseline="0" dirty="0">
                <a:latin typeface="Calibri-Bold"/>
              </a:rPr>
              <a:t>4313314 coverage was 70.1% in July</a:t>
            </a:r>
          </a:p>
          <a:p>
            <a:pPr marL="742950" lvl="1" indent="-285750">
              <a:buFont typeface="Arial" panose="020B0604020202020204" pitchFamily="34" charset="0"/>
              <a:buChar char="•"/>
            </a:pPr>
            <a:r>
              <a:rPr lang="en-US" dirty="0"/>
              <a:t>73.8% coverage in March 2020</a:t>
            </a:r>
          </a:p>
        </p:txBody>
      </p:sp>
    </p:spTree>
    <p:extLst>
      <p:ext uri="{BB962C8B-B14F-4D97-AF65-F5344CB8AC3E}">
        <p14:creationId xmlns:p14="http://schemas.microsoft.com/office/powerpoint/2010/main" val="27433168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2377</TotalTime>
  <Words>3707</Words>
  <Application>Microsoft Office PowerPoint</Application>
  <PresentationFormat>Widescreen</PresentationFormat>
  <Paragraphs>362</Paragraphs>
  <Slides>46</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Calibri Light</vt:lpstr>
      <vt:lpstr>Calibri-Bold</vt:lpstr>
      <vt:lpstr>Merriweather</vt:lpstr>
      <vt:lpstr>Open Sans</vt:lpstr>
      <vt:lpstr>Office Theme</vt:lpstr>
      <vt:lpstr>            Recall</vt:lpstr>
      <vt:lpstr>Agenda</vt:lpstr>
      <vt:lpstr>Impact of COVID-19 on Immunizations: National Perspective from CDC’s Morbidity and Mortality Weekly Reports</vt:lpstr>
      <vt:lpstr>Percent Change in Doses Administered in 2020 Compared To the 2018-2019 Average by Age Group And Month, MCIR</vt:lpstr>
      <vt:lpstr>Doses Administered by Age</vt:lpstr>
      <vt:lpstr>Doses Administered by Age and MCIR Facility Type</vt:lpstr>
      <vt:lpstr>PowerPoint Presentation</vt:lpstr>
      <vt:lpstr>Vaccination Coverage in Children less than 2 years at Milestone Ages</vt:lpstr>
      <vt:lpstr>Impact on Vaccination Coverage in Children</vt:lpstr>
      <vt:lpstr>Adolescent Vaccination Coverage</vt:lpstr>
      <vt:lpstr>Percent Change in Doses Administered Across the Lifespan in January – July 2020 Compared to the 2018-2019 Average by County, MCIR</vt:lpstr>
      <vt:lpstr>The Basics of MCIR Reminder/Recall</vt:lpstr>
      <vt:lpstr>Things to Keep in Mind About Reminder</vt:lpstr>
      <vt:lpstr>Patient Status</vt:lpstr>
      <vt:lpstr>Patient Status</vt:lpstr>
      <vt:lpstr>The MCIR Landing Page</vt:lpstr>
      <vt:lpstr>The Reminder Outreach Notices Page</vt:lpstr>
      <vt:lpstr>Reminder Parameters</vt:lpstr>
      <vt:lpstr>Reminder Parameters</vt:lpstr>
      <vt:lpstr>PowerPoint Presentation</vt:lpstr>
      <vt:lpstr>The Reminder Letter – Happy Birthday Reminder Notice (1 year)</vt:lpstr>
      <vt:lpstr>Reminder Parameters</vt:lpstr>
      <vt:lpstr>Reminder Parameters</vt:lpstr>
      <vt:lpstr>Reminder Parameter Review</vt:lpstr>
      <vt:lpstr>Retrieving Reminder/Recall Results</vt:lpstr>
      <vt:lpstr>Things to Keep in Mind About Recall</vt:lpstr>
      <vt:lpstr>The MCIR Landing Page</vt:lpstr>
      <vt:lpstr>The Recall Outreach Notices Page</vt:lpstr>
      <vt:lpstr>Recall Parameters</vt:lpstr>
      <vt:lpstr>The Recall Letter – Simple Preview </vt:lpstr>
      <vt:lpstr>The Recall Letter – Comprehensive Preview </vt:lpstr>
      <vt:lpstr>Recall Parameters</vt:lpstr>
      <vt:lpstr>Recall Parameters - Options</vt:lpstr>
      <vt:lpstr>Recall Parameters - </vt:lpstr>
      <vt:lpstr>Recall Parameters</vt:lpstr>
      <vt:lpstr>Recall Parameters</vt:lpstr>
      <vt:lpstr>Recall Parameter Review</vt:lpstr>
      <vt:lpstr>Retrieving Reminder/Recall Results</vt:lpstr>
      <vt:lpstr>Reminder/Recall Retrieval Status</vt:lpstr>
      <vt:lpstr>Retrieving the Reminder/Recall Report</vt:lpstr>
      <vt:lpstr>Confirming or Purging the Reminder/Recall Report</vt:lpstr>
      <vt:lpstr>Confirming or Purging a Reminder/Recall Report</vt:lpstr>
      <vt:lpstr>After sending the Recall</vt:lpstr>
      <vt:lpstr>You now know the “HOW” to generate  MCIR recall letters – let’s learn the “WHO” </vt:lpstr>
      <vt:lpstr>2020-21 Flu Webinar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MCIR Recall</dc:title>
  <dc:creator>Gwendolith Nye</dc:creator>
  <cp:lastModifiedBy>Salada, Beatrice (DHHS)</cp:lastModifiedBy>
  <cp:revision>117</cp:revision>
  <cp:lastPrinted>2020-08-17T15:59:13Z</cp:lastPrinted>
  <dcterms:created xsi:type="dcterms:W3CDTF">2020-07-29T18:18:57Z</dcterms:created>
  <dcterms:modified xsi:type="dcterms:W3CDTF">2020-08-18T20:28:38Z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MSIP_Label_3a2fed65-62e7-46ea-af74-187e0c17143a_Enabled">
    <vt:lpwstr>True</vt:lpwstr>
  </property>
  <property fmtid="{D5CDD505-2E9C-101B-9397-08002B2CF9AE}" pid="4" name="MSIP_Label_3a2fed65-62e7-46ea-af74-187e0c17143a_SiteId">
    <vt:lpwstr>d5fb7087-3777-42ad-966a-892ef47225d1</vt:lpwstr>
  </property>
  <property fmtid="{D5CDD505-2E9C-101B-9397-08002B2CF9AE}" pid="5" name="MSIP_Label_3a2fed65-62e7-46ea-af74-187e0c17143a_Owner">
    <vt:lpwstr>SaladaB@michigan.gov</vt:lpwstr>
  </property>
  <property fmtid="{D5CDD505-2E9C-101B-9397-08002B2CF9AE}" pid="6" name="MSIP_Label_3a2fed65-62e7-46ea-af74-187e0c17143a_SetDate">
    <vt:lpwstr>2020-08-18T17:50:48.5633166Z</vt:lpwstr>
  </property>
  <property fmtid="{D5CDD505-2E9C-101B-9397-08002B2CF9AE}" pid="7" name="MSIP_Label_3a2fed65-62e7-46ea-af74-187e0c17143a_Name">
    <vt:lpwstr>Internal Data (Standard State Data)</vt:lpwstr>
  </property>
  <property fmtid="{D5CDD505-2E9C-101B-9397-08002B2CF9AE}" pid="8" name="MSIP_Label_3a2fed65-62e7-46ea-af74-187e0c17143a_Application">
    <vt:lpwstr>Microsoft Azure Information Protection</vt:lpwstr>
  </property>
  <property fmtid="{D5CDD505-2E9C-101B-9397-08002B2CF9AE}" pid="9" name="MSIP_Label_3a2fed65-62e7-46ea-af74-187e0c17143a_ActionId">
    <vt:lpwstr>2f9418f2-7f52-4e8f-bb3d-45e87e9b6960</vt:lpwstr>
  </property>
  <property fmtid="{D5CDD505-2E9C-101B-9397-08002B2CF9AE}" pid="10" name="MSIP_Label_3a2fed65-62e7-46ea-af74-187e0c17143a_Extended_MSFT_Method">
    <vt:lpwstr>Manual</vt:lpwstr>
  </property>
  <property fmtid="{D5CDD505-2E9C-101B-9397-08002B2CF9AE}" pid="11" name="Sensitivity">
    <vt:lpwstr>Internal Data (Standard State Data)</vt:lpwstr>
  </property>
</Properties>
</file>